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61" r:id="rId5"/>
    <p:sldId id="264" r:id="rId6"/>
    <p:sldId id="286" r:id="rId7"/>
    <p:sldId id="298" r:id="rId8"/>
    <p:sldId id="312" r:id="rId9"/>
    <p:sldId id="313" r:id="rId10"/>
    <p:sldId id="309" r:id="rId11"/>
    <p:sldId id="311" r:id="rId12"/>
    <p:sldId id="310" r:id="rId13"/>
    <p:sldId id="315" r:id="rId14"/>
    <p:sldId id="289" r:id="rId15"/>
    <p:sldId id="308" r:id="rId16"/>
    <p:sldId id="283" r:id="rId1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727" autoAdjust="0"/>
  </p:normalViewPr>
  <p:slideViewPr>
    <p:cSldViewPr>
      <p:cViewPr varScale="1">
        <p:scale>
          <a:sx n="63" d="100"/>
          <a:sy n="63" d="100"/>
        </p:scale>
        <p:origin x="-120" y="-372"/>
      </p:cViewPr>
      <p:guideLst>
        <p:guide orient="horz" pos="2101"/>
        <p:guide pos="281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png>
</file>

<file path=ppt/media/image13.png>
</file>

<file path=ppt/media/image14.jpeg>
</file>

<file path=ppt/media/image15.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037579-590A-4D7A-B1C4-82FBD95995E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C4ABEE-2D5C-43F5-9F1A-FA6DF07A09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6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zh-CN" altLang="en-US" dirty="0" smtClean="0"/>
          </a:p>
        </p:txBody>
      </p:sp>
      <p:sp>
        <p:nvSpPr>
          <p:cNvPr id="4096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A75351F5-3AB0-4E81-83E5-2C33054478A9}" type="slidenum">
              <a:rPr lang="zh-CN" altLang="en-US" smtClean="0"/>
            </a:fld>
            <a:endParaRPr lang="zh-CN" alt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zh-CN" altLang="en-US" smtClean="0"/>
              <a:t>研究者发现脑卒中发病后开始康复得越早，功能恢复越好。</a:t>
            </a:r>
            <a:endParaRPr lang="zh-CN" altLang="en-US" smtClean="0"/>
          </a:p>
          <a:p>
            <a:r>
              <a:rPr lang="zh-CN" altLang="en-US" smtClean="0"/>
              <a:t>对于脑卒中肌力差的患者，在康复过程中应当给予适当的渐进式抗阻训练，进行肌力强化训练。</a:t>
            </a:r>
            <a:endParaRPr lang="zh-CN" altLang="en-US" smtClean="0"/>
          </a:p>
          <a:p>
            <a:r>
              <a:rPr lang="zh-CN" altLang="en-US" smtClean="0"/>
              <a:t>现代康复理论和实践证明，有效的康复训练能够减轻患者功能上的残疾，提高患者的满意度，加速脑卒中的康复进程，降低潜在的护理费用，节约社会资源。</a:t>
            </a: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zh-CN" altLang="en-US" smtClean="0"/>
              <a:t>研究者发现脑卒中发病后开始康复得越早，功能恢复越好。</a:t>
            </a:r>
            <a:endParaRPr lang="zh-CN" altLang="en-US" smtClean="0"/>
          </a:p>
          <a:p>
            <a:r>
              <a:rPr lang="zh-CN" altLang="en-US" smtClean="0"/>
              <a:t>对于脑卒中肌力差的患者，在康复过程中应当给予适当的渐进式抗阻训练，进行肌力强化训练。</a:t>
            </a:r>
            <a:endParaRPr lang="zh-CN" altLang="en-US" smtClean="0"/>
          </a:p>
          <a:p>
            <a:r>
              <a:rPr lang="zh-CN" altLang="en-US" smtClean="0"/>
              <a:t>现代康复理论和实践证明，有效的康复训练能够减轻患者功能上的残疾，提高患者的满意度，加速脑卒中的康复进程，降低潜在的护理费用，节约社会资源。</a:t>
            </a: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zh-CN" altLang="en-US" dirty="0"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zh-CN" altLang="en-US" smtClean="0"/>
              <a:t>我国现有脑卒中患者约</a:t>
            </a:r>
            <a:r>
              <a:rPr lang="en-GB" altLang="zh-CN" smtClean="0"/>
              <a:t>7</a:t>
            </a:r>
            <a:r>
              <a:rPr lang="zh-CN" altLang="en-US" smtClean="0"/>
              <a:t>00万人，每年新发脑卒中患者约200 万人，</a:t>
            </a:r>
            <a:endParaRPr lang="zh-CN" altLang="en-US" smtClean="0"/>
          </a:p>
          <a:p>
            <a:r>
              <a:rPr lang="zh-CN" altLang="en-US" smtClean="0"/>
              <a:t>其中70%~80%脑卒中患者在发病后会留下不同程度的后遗症，不能独立生活。在众多的后遗症中，以偏瘫发生率最高，在偏瘫的康复中，又以手功能的康复最为困难。</a:t>
            </a:r>
            <a:endParaRPr lang="zh-CN" altLang="en-US" smtClean="0"/>
          </a:p>
          <a:p>
            <a:endParaRPr lang="zh-CN" altLang="en-US" smtClean="0"/>
          </a:p>
          <a:p>
            <a:r>
              <a:rPr lang="zh-CN" altLang="en-US" smtClean="0"/>
              <a:t>对照美国永久性功能障碍分级标准，</a:t>
            </a:r>
            <a:r>
              <a:rPr lang="zh-CN" altLang="en-US" smtClean="0">
                <a:solidFill>
                  <a:srgbClr val="C00000"/>
                </a:solidFill>
              </a:rPr>
              <a:t>人的上肢功能占全身功能的60％，手指功能则占上肢功能的90％。</a:t>
            </a:r>
            <a:endParaRPr lang="zh-CN" altLang="en-US" smtClean="0">
              <a:solidFill>
                <a:srgbClr val="C00000"/>
              </a:solidFill>
            </a:endParaRPr>
          </a:p>
          <a:p>
            <a:r>
              <a:rPr lang="zh-CN" altLang="en-US" smtClean="0"/>
              <a:t>所以完好的手功能在人们的工作及日常生活中起着非常重要的作用。</a:t>
            </a:r>
            <a:endParaRPr lang="zh-CN" altLang="en-US" smtClean="0"/>
          </a:p>
          <a:p>
            <a:r>
              <a:rPr lang="zh-CN" altLang="en-US" smtClean="0"/>
              <a:t>脑卒中患者的手在后期往往因肌肉痉挛，形成一个屈曲的半握拳姿势，</a:t>
            </a:r>
            <a:endParaRPr lang="zh-CN" altLang="en-US" smtClean="0"/>
          </a:p>
          <a:p>
            <a:r>
              <a:rPr lang="zh-CN" altLang="en-US" smtClean="0"/>
              <a:t>因此，手功能的康复一直是患者最需要解决的问题，也是脑卒中患者最难解决的问题。</a:t>
            </a: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zh-CN" altLang="en-US" dirty="0"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zh-CN" altLang="en-US" dirty="0"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zh-CN" altLang="en-US" smtClean="0"/>
              <a:t>研究者发现脑卒中发病后开始康复得越早，功能恢复越好。</a:t>
            </a:r>
            <a:endParaRPr lang="zh-CN" altLang="en-US" smtClean="0"/>
          </a:p>
          <a:p>
            <a:r>
              <a:rPr lang="zh-CN" altLang="en-US" smtClean="0"/>
              <a:t>对于脑卒中肌力差的患者，在康复过程中应当给予适当的渐进式抗阻训练，进行肌力强化训练。</a:t>
            </a:r>
            <a:endParaRPr lang="zh-CN" altLang="en-US" smtClean="0"/>
          </a:p>
          <a:p>
            <a:r>
              <a:rPr lang="zh-CN" altLang="en-US" smtClean="0"/>
              <a:t>现代康复理论和实践证明，有效的康复训练能够减轻患者功能上的残疾，提高患者的满意度，加速脑卒中的康复进程，降低潜在的护理费用，节约社会资源。</a:t>
            </a: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zh-CN" altLang="en-US" smtClean="0"/>
              <a:t>研究者发现脑卒中发病后开始康复得越早，功能恢复越好。</a:t>
            </a:r>
            <a:endParaRPr lang="zh-CN" altLang="en-US" smtClean="0"/>
          </a:p>
          <a:p>
            <a:r>
              <a:rPr lang="zh-CN" altLang="en-US" smtClean="0"/>
              <a:t>对于脑卒中肌力差的患者，在康复过程中应当给予适当的渐进式抗阻训练，进行肌力强化训练。</a:t>
            </a:r>
            <a:endParaRPr lang="zh-CN" altLang="en-US" smtClean="0"/>
          </a:p>
          <a:p>
            <a:r>
              <a:rPr lang="zh-CN" altLang="en-US" smtClean="0"/>
              <a:t>现代康复理论和实践证明，有效的康复训练能够减轻患者功能上的残疾，提高患者的满意度，加速脑卒中的康复进程，降低潜在的护理费用，节约社会资源。</a:t>
            </a: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zh-CN" altLang="en-US" smtClean="0"/>
              <a:t>研究者发现脑卒中发病后开始康复得越早，功能恢复越好。</a:t>
            </a:r>
            <a:endParaRPr lang="zh-CN" altLang="en-US" smtClean="0"/>
          </a:p>
          <a:p>
            <a:r>
              <a:rPr lang="zh-CN" altLang="en-US" smtClean="0"/>
              <a:t>对于脑卒中肌力差的患者，在康复过程中应当给予适当的渐进式抗阻训练，进行肌力强化训练。</a:t>
            </a:r>
            <a:endParaRPr lang="zh-CN" altLang="en-US" smtClean="0"/>
          </a:p>
          <a:p>
            <a:r>
              <a:rPr lang="zh-CN" altLang="en-US" smtClean="0"/>
              <a:t>现代康复理论和实践证明，有效的康复训练能够减轻患者功能上的残疾，提高患者的满意度，加速脑卒中的康复进程，降低潜在的护理费用，节约社会资源。</a:t>
            </a: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zh-CN" altLang="en-US" smtClean="0"/>
              <a:t>研究者发现脑卒中发病后开始康复得越早，功能恢复越好。</a:t>
            </a:r>
            <a:endParaRPr lang="zh-CN" altLang="en-US" smtClean="0"/>
          </a:p>
          <a:p>
            <a:r>
              <a:rPr lang="zh-CN" altLang="en-US" smtClean="0"/>
              <a:t>对于脑卒中肌力差的患者，在康复过程中应当给予适当的渐进式抗阻训练，进行肌力强化训练。</a:t>
            </a:r>
            <a:endParaRPr lang="zh-CN" altLang="en-US" smtClean="0"/>
          </a:p>
          <a:p>
            <a:r>
              <a:rPr lang="zh-CN" altLang="en-US" smtClean="0"/>
              <a:t>现代康复理论和实践证明，有效的康复训练能够减轻患者功能上的残疾，提高患者的满意度，加速脑卒中的康复进程，降低潜在的护理费用，节约社会资源。</a:t>
            </a: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eaLnBrk="0" hangingPunct="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eaLnBrk="0" hangingPunct="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eaLnBrk="1" hangingPunct="1">
              <a:spcBef>
                <a:spcPct val="0"/>
              </a:spcBef>
            </a:pPr>
            <a:fld id="{24208A68-A85D-4546-8A55-707CA46A94C6}" type="slidenum">
              <a:rPr lang="zh-CN" altLang="en-US" smtClean="0"/>
            </a:fld>
            <a:endParaRPr lang="zh-CN"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2" name="Picture 3"/>
          <p:cNvPicPr>
            <a:picLocks noChangeArrowheads="1"/>
          </p:cNvPicPr>
          <p:nvPr userDrawn="1"/>
        </p:nvPicPr>
        <p:blipFill>
          <a:blip r:embed="rId2" cstate="print">
            <a:duotone>
              <a:schemeClr val="accent2">
                <a:shade val="45000"/>
                <a:satMod val="135000"/>
              </a:schemeClr>
              <a:prstClr val="white"/>
            </a:duotone>
          </a:blip>
          <a:srcRect/>
          <a:stretch>
            <a:fillRect/>
          </a:stretch>
        </p:blipFill>
        <p:spPr bwMode="auto">
          <a:xfrm>
            <a:off x="323528" y="672857"/>
            <a:ext cx="1012079" cy="955943"/>
          </a:xfrm>
          <a:prstGeom prst="rect">
            <a:avLst/>
          </a:prstGeom>
          <a:noFill/>
          <a:ln>
            <a:noFill/>
          </a:ln>
          <a:effectLst/>
        </p:spPr>
      </p:pic>
      <p:pic>
        <p:nvPicPr>
          <p:cNvPr id="3" name="Picture 5" descr="http://www.xidian.edu.cn/images/content/2009-05/20090519163722332713.jpg"/>
          <p:cNvPicPr>
            <a:picLocks noChangeAspect="1" noChangeArrowheads="1"/>
          </p:cNvPicPr>
          <p:nvPr userDrawn="1"/>
        </p:nvPicPr>
        <p:blipFill>
          <a:blip r:embed="rId3">
            <a:duotone>
              <a:schemeClr val="accent2">
                <a:shade val="45000"/>
                <a:satMod val="135000"/>
              </a:schemeClr>
              <a:prstClr val="white"/>
            </a:duotone>
          </a:blip>
          <a:srcRect/>
          <a:stretch>
            <a:fillRect/>
          </a:stretch>
        </p:blipFill>
        <p:spPr bwMode="auto">
          <a:xfrm>
            <a:off x="1407615" y="816904"/>
            <a:ext cx="2876353" cy="563611"/>
          </a:xfrm>
          <a:prstGeom prst="rect">
            <a:avLst/>
          </a:prstGeom>
          <a:noFill/>
        </p:spPr>
      </p:pic>
      <p:pic>
        <p:nvPicPr>
          <p:cNvPr id="4" name="Picture 14" descr="index_04"/>
          <p:cNvPicPr>
            <a:picLocks noChangeArrowheads="1"/>
          </p:cNvPicPr>
          <p:nvPr userDrawn="1"/>
        </p:nvPicPr>
        <p:blipFill>
          <a:blip r:embed="rId4"/>
          <a:srcRect/>
          <a:stretch>
            <a:fillRect/>
          </a:stretch>
        </p:blipFill>
        <p:spPr bwMode="auto">
          <a:xfrm>
            <a:off x="462523" y="1772824"/>
            <a:ext cx="4901565" cy="72000"/>
          </a:xfrm>
          <a:prstGeom prst="rect">
            <a:avLst/>
          </a:prstGeom>
          <a:noFill/>
          <a:ln>
            <a:noFill/>
          </a:ln>
          <a:effectLst>
            <a:glow rad="127000">
              <a:schemeClr val="accent1">
                <a:alpha val="0"/>
              </a:schemeClr>
            </a:glow>
          </a:effectLst>
        </p:spPr>
      </p:pic>
      <p:pic>
        <p:nvPicPr>
          <p:cNvPr id="5" name="Picture 2"/>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651500" y="704850"/>
            <a:ext cx="3024188" cy="671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4572000" y="1196975"/>
            <a:ext cx="4248150" cy="925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2"/>
          <p:cNvPicPr>
            <a:picLocks noChangeAspect="1" noChangeArrowheads="1"/>
          </p:cNvPicPr>
          <p:nvPr userDrawn="1"/>
        </p:nvPicPr>
        <p:blipFill>
          <a:blip r:embed="rId7">
            <a:extLst>
              <a:ext uri="{28A0092B-C50C-407E-A947-70E740481C1C}">
                <a14:useLocalDpi xmlns:a14="http://schemas.microsoft.com/office/drawing/2010/main" val="0"/>
              </a:ext>
            </a:extLst>
          </a:blip>
          <a:srcRect l="10477" t="12949" r="3641" b="44855"/>
          <a:stretch>
            <a:fillRect/>
          </a:stretch>
        </p:blipFill>
        <p:spPr bwMode="auto">
          <a:xfrm>
            <a:off x="0" y="5661025"/>
            <a:ext cx="9144000" cy="129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日期占位符 3"/>
          <p:cNvSpPr>
            <a:spLocks noGrp="1"/>
          </p:cNvSpPr>
          <p:nvPr>
            <p:ph type="dt" sz="half" idx="10"/>
          </p:nvPr>
        </p:nvSpPr>
        <p:spPr/>
        <p:txBody>
          <a:bodyPr/>
          <a:lstStyle>
            <a:lvl1pPr>
              <a:defRPr/>
            </a:lvl1pPr>
          </a:lstStyle>
          <a:p>
            <a:pPr>
              <a:defRPr/>
            </a:pPr>
            <a:fld id="{B4C5C315-E980-434C-B08A-1077338DA807}" type="datetimeFigureOut">
              <a:rPr lang="zh-CN" altLang="en-US"/>
            </a:fld>
            <a:endParaRPr lang="zh-CN" altLang="en-US"/>
          </a:p>
        </p:txBody>
      </p:sp>
      <p:sp>
        <p:nvSpPr>
          <p:cNvPr id="9" name="页脚占位符 4"/>
          <p:cNvSpPr>
            <a:spLocks noGrp="1"/>
          </p:cNvSpPr>
          <p:nvPr>
            <p:ph type="ftr" sz="quarter" idx="11"/>
          </p:nvPr>
        </p:nvSpPr>
        <p:spPr/>
        <p:txBody>
          <a:bodyPr/>
          <a:lstStyle>
            <a:lvl1pPr>
              <a:defRPr/>
            </a:lvl1pPr>
          </a:lstStyle>
          <a:p>
            <a:pPr>
              <a:defRPr/>
            </a:pPr>
            <a:endParaRPr lang="zh-CN" altLang="en-US"/>
          </a:p>
        </p:txBody>
      </p:sp>
      <p:sp>
        <p:nvSpPr>
          <p:cNvPr id="10" name="灯片编号占位符 5"/>
          <p:cNvSpPr>
            <a:spLocks noGrp="1"/>
          </p:cNvSpPr>
          <p:nvPr>
            <p:ph type="sldNum" sz="quarter" idx="12"/>
          </p:nvPr>
        </p:nvSpPr>
        <p:spPr/>
        <p:txBody>
          <a:bodyPr/>
          <a:lstStyle>
            <a:lvl1pPr>
              <a:defRPr/>
            </a:lvl1pPr>
          </a:lstStyle>
          <a:p>
            <a:pPr>
              <a:defRPr/>
            </a:pPr>
            <a:fld id="{6F43C0EA-BFFF-4EC3-A7E6-7BD60E9870DF}" type="slidenum">
              <a:rPr lang="zh-CN" altLang="en-US"/>
            </a:fld>
            <a:endParaRPr lang="zh-CN" altLang="en-US"/>
          </a:p>
        </p:txBody>
      </p:sp>
    </p:spTree>
  </p:cSld>
  <p:clrMapOvr>
    <a:masterClrMapping/>
  </p:clrMapOvr>
  <p:transition spd="slow">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10.xml"/><Relationship Id="rId7"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10.jpeg"/><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副标题 2"/>
          <p:cNvSpPr>
            <a:spLocks noGrp="1"/>
          </p:cNvSpPr>
          <p:nvPr>
            <p:ph type="subTitle" idx="4294967295"/>
          </p:nvPr>
        </p:nvSpPr>
        <p:spPr>
          <a:xfrm>
            <a:off x="6516665" y="4488166"/>
            <a:ext cx="2627784" cy="1368152"/>
          </a:xfrm>
        </p:spPr>
        <p:txBody>
          <a:bodyPr rtlCol="0">
            <a:noAutofit/>
          </a:bodyPr>
          <a:lstStyle/>
          <a:p>
            <a:pPr eaLnBrk="1" fontAlgn="auto" hangingPunct="1">
              <a:spcAft>
                <a:spcPts val="0"/>
              </a:spcAft>
              <a:buFont typeface="Arial" panose="020B0604020202020204" pitchFamily="34" charset="0"/>
              <a:buNone/>
              <a:defRPr/>
            </a:pPr>
            <a:r>
              <a:rPr lang="zh-CN" altLang="en-US" sz="2000" dirty="0" smtClean="0">
                <a:solidFill>
                  <a:schemeClr val="tx1">
                    <a:lumMod val="85000"/>
                    <a:lumOff val="15000"/>
                  </a:schemeClr>
                </a:solidFill>
                <a:latin typeface="楷体" panose="02010609060101010101" pitchFamily="49" charset="-122"/>
                <a:ea typeface="楷体" panose="02010609060101010101" pitchFamily="49" charset="-122"/>
              </a:rPr>
              <a:t>姓名：曹雅荔</a:t>
            </a:r>
            <a:endParaRPr lang="en-GB" altLang="zh-CN" sz="2000" dirty="0" smtClean="0">
              <a:solidFill>
                <a:schemeClr val="tx1">
                  <a:lumMod val="85000"/>
                  <a:lumOff val="15000"/>
                </a:schemeClr>
              </a:solidFill>
              <a:latin typeface="楷体" panose="02010609060101010101" pitchFamily="49" charset="-122"/>
              <a:ea typeface="楷体" panose="02010609060101010101" pitchFamily="49" charset="-122"/>
            </a:endParaRPr>
          </a:p>
          <a:p>
            <a:pPr eaLnBrk="1" fontAlgn="auto" hangingPunct="1">
              <a:spcAft>
                <a:spcPts val="0"/>
              </a:spcAft>
              <a:buFont typeface="Arial" panose="020B0604020202020204" pitchFamily="34" charset="0"/>
              <a:buNone/>
              <a:defRPr/>
            </a:pPr>
            <a:r>
              <a:rPr lang="zh-CN" altLang="en-US" sz="2000" dirty="0" smtClean="0">
                <a:solidFill>
                  <a:schemeClr val="tx1">
                    <a:lumMod val="85000"/>
                    <a:lumOff val="15000"/>
                  </a:schemeClr>
                </a:solidFill>
                <a:latin typeface="楷体" panose="02010609060101010101" pitchFamily="49" charset="-122"/>
                <a:ea typeface="楷体" panose="02010609060101010101" pitchFamily="49" charset="-122"/>
              </a:rPr>
              <a:t>学号：</a:t>
            </a:r>
            <a:r>
              <a:rPr lang="en-US" altLang="zh-CN" sz="2000" dirty="0" smtClean="0">
                <a:solidFill>
                  <a:schemeClr val="tx1">
                    <a:lumMod val="85000"/>
                    <a:lumOff val="15000"/>
                  </a:schemeClr>
                </a:solidFill>
                <a:latin typeface="楷体" panose="02010609060101010101" pitchFamily="49" charset="-122"/>
                <a:ea typeface="楷体" panose="02010609060101010101" pitchFamily="49" charset="-122"/>
              </a:rPr>
              <a:t>1503121687</a:t>
            </a:r>
            <a:endParaRPr lang="en-US" altLang="zh-CN" sz="2000" dirty="0" smtClean="0">
              <a:solidFill>
                <a:schemeClr val="tx1">
                  <a:lumMod val="85000"/>
                  <a:lumOff val="15000"/>
                </a:schemeClr>
              </a:solidFill>
              <a:latin typeface="楷体" panose="02010609060101010101" pitchFamily="49" charset="-122"/>
              <a:ea typeface="楷体" panose="02010609060101010101" pitchFamily="49" charset="-122"/>
            </a:endParaRPr>
          </a:p>
          <a:p>
            <a:pPr eaLnBrk="1" fontAlgn="auto" hangingPunct="1">
              <a:spcAft>
                <a:spcPts val="0"/>
              </a:spcAft>
              <a:buFont typeface="Arial" panose="020B0604020202020204" pitchFamily="34" charset="0"/>
              <a:buNone/>
              <a:defRPr/>
            </a:pPr>
            <a:r>
              <a:rPr lang="zh-CN" altLang="en-US" sz="2000" dirty="0" smtClean="0">
                <a:solidFill>
                  <a:schemeClr val="tx1">
                    <a:lumMod val="85000"/>
                    <a:lumOff val="15000"/>
                  </a:schemeClr>
                </a:solidFill>
                <a:latin typeface="楷体" panose="02010609060101010101" pitchFamily="49" charset="-122"/>
                <a:ea typeface="楷体" panose="02010609060101010101" pitchFamily="49" charset="-122"/>
              </a:rPr>
              <a:t>导师：张彤</a:t>
            </a:r>
            <a:endParaRPr lang="en-US" altLang="zh-CN" sz="2000" dirty="0" smtClean="0">
              <a:solidFill>
                <a:schemeClr val="tx1">
                  <a:lumMod val="85000"/>
                  <a:lumOff val="15000"/>
                </a:schemeClr>
              </a:solidFill>
              <a:latin typeface="楷体" panose="02010609060101010101" pitchFamily="49" charset="-122"/>
              <a:ea typeface="楷体" panose="02010609060101010101" pitchFamily="49" charset="-122"/>
            </a:endParaRPr>
          </a:p>
          <a:p>
            <a:pPr eaLnBrk="1" fontAlgn="auto" hangingPunct="1">
              <a:spcAft>
                <a:spcPts val="0"/>
              </a:spcAft>
              <a:buFont typeface="Arial" panose="020B0604020202020204" pitchFamily="34" charset="0"/>
              <a:buNone/>
              <a:defRPr/>
            </a:pPr>
            <a:r>
              <a:rPr lang="zh-CN" altLang="en-US" sz="2000" dirty="0" smtClean="0">
                <a:solidFill>
                  <a:schemeClr val="bg1"/>
                </a:solidFill>
                <a:latin typeface="楷体" panose="02010609060101010101" pitchFamily="49" charset="-122"/>
                <a:ea typeface="楷体" panose="02010609060101010101" pitchFamily="49" charset="-122"/>
              </a:rPr>
              <a:t>日期：</a:t>
            </a:r>
            <a:r>
              <a:rPr lang="en-US" altLang="zh-CN" sz="2000" dirty="0" smtClean="0">
                <a:solidFill>
                  <a:schemeClr val="bg1"/>
                </a:solidFill>
                <a:latin typeface="楷体" panose="02010609060101010101" pitchFamily="49" charset="-122"/>
                <a:ea typeface="楷体" panose="02010609060101010101" pitchFamily="49" charset="-122"/>
              </a:rPr>
              <a:t>201</a:t>
            </a:r>
            <a:r>
              <a:rPr lang="en-GB" altLang="en-US" sz="2000" dirty="0" smtClean="0">
                <a:solidFill>
                  <a:schemeClr val="bg1"/>
                </a:solidFill>
                <a:latin typeface="楷体" panose="02010609060101010101" pitchFamily="49" charset="-122"/>
                <a:ea typeface="楷体" panose="02010609060101010101" pitchFamily="49" charset="-122"/>
              </a:rPr>
              <a:t>8</a:t>
            </a:r>
            <a:r>
              <a:rPr lang="en-US" altLang="zh-CN" sz="2000" dirty="0" smtClean="0">
                <a:solidFill>
                  <a:schemeClr val="bg1"/>
                </a:solidFill>
                <a:latin typeface="楷体" panose="02010609060101010101" pitchFamily="49" charset="-122"/>
                <a:ea typeface="楷体" panose="02010609060101010101" pitchFamily="49" charset="-122"/>
              </a:rPr>
              <a:t>.</a:t>
            </a:r>
            <a:r>
              <a:rPr lang="en-GB" altLang="en-US" sz="2000" dirty="0" smtClean="0">
                <a:solidFill>
                  <a:schemeClr val="bg1"/>
                </a:solidFill>
                <a:latin typeface="楷体" panose="02010609060101010101" pitchFamily="49" charset="-122"/>
                <a:ea typeface="楷体" panose="02010609060101010101" pitchFamily="49" charset="-122"/>
              </a:rPr>
              <a:t>1</a:t>
            </a:r>
            <a:r>
              <a:rPr lang="en-GB" altLang="en-US" sz="2000" dirty="0" smtClean="0">
                <a:solidFill>
                  <a:schemeClr val="bg1"/>
                </a:solidFill>
                <a:latin typeface="楷体" panose="02010609060101010101" pitchFamily="49" charset="-122"/>
                <a:ea typeface="楷体" panose="02010609060101010101" pitchFamily="49" charset="-122"/>
              </a:rPr>
              <a:t>.2</a:t>
            </a:r>
            <a:endParaRPr lang="en-GB" altLang="en-US" sz="2000" dirty="0" smtClean="0">
              <a:solidFill>
                <a:schemeClr val="bg1"/>
              </a:solidFill>
              <a:latin typeface="楷体" panose="02010609060101010101" pitchFamily="49" charset="-122"/>
              <a:ea typeface="楷体" panose="02010609060101010101" pitchFamily="49" charset="-122"/>
            </a:endParaRPr>
          </a:p>
        </p:txBody>
      </p:sp>
      <p:sp>
        <p:nvSpPr>
          <p:cNvPr id="7171" name="TextBox 3"/>
          <p:cNvSpPr txBox="1">
            <a:spLocks noChangeArrowheads="1"/>
          </p:cNvSpPr>
          <p:nvPr/>
        </p:nvSpPr>
        <p:spPr bwMode="auto">
          <a:xfrm>
            <a:off x="1151811" y="2384951"/>
            <a:ext cx="6840760" cy="2103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spcBef>
                <a:spcPct val="0"/>
              </a:spcBef>
              <a:buNone/>
            </a:pPr>
            <a:r>
              <a:rPr lang="en-US" altLang="zh-CN" sz="4400" b="1" dirty="0"/>
              <a:t>手功能康复训练机器人软件系统的设计与实现</a:t>
            </a:r>
            <a:endParaRPr lang="en-US" altLang="zh-CN" sz="4400" b="1" dirty="0"/>
          </a:p>
          <a:p>
            <a:pPr algn="ctr">
              <a:spcBef>
                <a:spcPct val="0"/>
              </a:spcBef>
              <a:buFontTx/>
              <a:buNone/>
            </a:pPr>
            <a:endParaRPr lang="zh-CN" altLang="zh-CN" sz="4400" b="1" dirty="0">
              <a:latin typeface="+mj-lt"/>
              <a:ea typeface="楷体" panose="02010609060101010101" pitchFamily="49" charset="-122"/>
            </a:endParaRPr>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823336" y="679996"/>
            <a:ext cx="4320480" cy="1209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spd="slow">
    <p:wipe dir="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166" y="274955"/>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441825" cy="706120"/>
          </a:xfrm>
        </p:spPr>
        <p:txBody>
          <a:bodyPr>
            <a:normAutofit fontScale="90000"/>
          </a:bodyPr>
          <a:lstStyle/>
          <a:p>
            <a:pPr eaLnBrk="1" hangingPunct="1">
              <a:defRPr/>
            </a:pPr>
            <a:r>
              <a:rPr lang="zh-CN" altLang="en-US" b="1" dirty="0"/>
              <a:t>目前已完成内容</a:t>
            </a:r>
            <a:endParaRPr lang="zh-CN" altLang="en-US" b="1" dirty="0"/>
          </a:p>
        </p:txBody>
      </p:sp>
      <p:pic>
        <p:nvPicPr>
          <p:cNvPr id="6" name="图片 5"/>
          <p:cNvPicPr>
            <a:picLocks noChangeAspect="1"/>
          </p:cNvPicPr>
          <p:nvPr/>
        </p:nvPicPr>
        <p:blipFill>
          <a:blip r:embed="rId2"/>
          <a:stretch>
            <a:fillRect/>
          </a:stretch>
        </p:blipFill>
        <p:spPr>
          <a:xfrm>
            <a:off x="-11430" y="1397000"/>
            <a:ext cx="4968240" cy="3107690"/>
          </a:xfrm>
          <a:prstGeom prst="rect">
            <a:avLst/>
          </a:prstGeom>
          <a:noFill/>
          <a:ln w="9525">
            <a:noFill/>
          </a:ln>
        </p:spPr>
      </p:pic>
      <p:pic>
        <p:nvPicPr>
          <p:cNvPr id="7" name="图片 6"/>
          <p:cNvPicPr>
            <a:picLocks noChangeAspect="1"/>
          </p:cNvPicPr>
          <p:nvPr/>
        </p:nvPicPr>
        <p:blipFill>
          <a:blip r:embed="rId3"/>
          <a:stretch>
            <a:fillRect/>
          </a:stretch>
        </p:blipFill>
        <p:spPr>
          <a:xfrm>
            <a:off x="971550" y="1673225"/>
            <a:ext cx="4883785" cy="3665220"/>
          </a:xfrm>
          <a:prstGeom prst="rect">
            <a:avLst/>
          </a:prstGeom>
          <a:noFill/>
          <a:ln w="9525">
            <a:noFill/>
          </a:ln>
        </p:spPr>
      </p:pic>
      <p:pic>
        <p:nvPicPr>
          <p:cNvPr id="8" name="图片 3"/>
          <p:cNvPicPr>
            <a:picLocks noChangeAspect="1"/>
          </p:cNvPicPr>
          <p:nvPr/>
        </p:nvPicPr>
        <p:blipFill>
          <a:blip r:embed="rId4"/>
          <a:stretch>
            <a:fillRect/>
          </a:stretch>
        </p:blipFill>
        <p:spPr>
          <a:xfrm>
            <a:off x="2051050" y="2164080"/>
            <a:ext cx="4647565" cy="3500120"/>
          </a:xfrm>
          <a:prstGeom prst="rect">
            <a:avLst/>
          </a:prstGeom>
          <a:noFill/>
          <a:ln w="9525">
            <a:noFill/>
          </a:ln>
        </p:spPr>
      </p:pic>
      <p:pic>
        <p:nvPicPr>
          <p:cNvPr id="16393" name="图片 16393"/>
          <p:cNvPicPr/>
          <p:nvPr/>
        </p:nvPicPr>
        <p:blipFill>
          <a:blip r:embed="rId5" cstate="print">
            <a:extLst>
              <a:ext uri="{28A0092B-C50C-407E-A947-70E740481C1C}">
                <a14:useLocalDpi xmlns:a14="http://schemas.microsoft.com/office/drawing/2010/main" val="0"/>
              </a:ext>
            </a:extLst>
          </a:blip>
          <a:srcRect l="1189" t="4390"/>
          <a:stretch>
            <a:fillRect/>
          </a:stretch>
        </p:blipFill>
        <p:spPr>
          <a:xfrm>
            <a:off x="3254375" y="3027680"/>
            <a:ext cx="4801870" cy="3097530"/>
          </a:xfrm>
          <a:prstGeom prst="rect">
            <a:avLst/>
          </a:prstGeom>
        </p:spPr>
      </p:pic>
      <p:pic>
        <p:nvPicPr>
          <p:cNvPr id="16384" name="图片 16384"/>
          <p:cNvPicPr/>
          <p:nvPr/>
        </p:nvPicPr>
        <p:blipFill>
          <a:blip r:embed="rId6">
            <a:extLst>
              <a:ext uri="{28A0092B-C50C-407E-A947-70E740481C1C}">
                <a14:useLocalDpi xmlns:a14="http://schemas.microsoft.com/office/drawing/2010/main" val="0"/>
              </a:ext>
            </a:extLst>
          </a:blip>
          <a:srcRect l="450" t="3759" b="1793"/>
          <a:stretch>
            <a:fillRect/>
          </a:stretch>
        </p:blipFill>
        <p:spPr>
          <a:xfrm>
            <a:off x="3942715" y="3837940"/>
            <a:ext cx="5213350" cy="29330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0-#ppt_w/2"/>
                                          </p:val>
                                        </p:tav>
                                        <p:tav tm="100000">
                                          <p:val>
                                            <p:strVal val="#ppt_x"/>
                                          </p:val>
                                        </p:tav>
                                      </p:tavLst>
                                    </p:anim>
                                    <p:anim calcmode="lin" valueType="num">
                                      <p:cBhvr additive="base">
                                        <p:cTn id="20"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16393"/>
                                        </p:tgtEl>
                                        <p:attrNameLst>
                                          <p:attrName>style.visibility</p:attrName>
                                        </p:attrNameLst>
                                      </p:cBhvr>
                                      <p:to>
                                        <p:strVal val="visible"/>
                                      </p:to>
                                    </p:set>
                                    <p:anim calcmode="lin" valueType="num">
                                      <p:cBhvr additive="base">
                                        <p:cTn id="25" dur="500" fill="hold"/>
                                        <p:tgtEl>
                                          <p:spTgt spid="16393"/>
                                        </p:tgtEl>
                                        <p:attrNameLst>
                                          <p:attrName>ppt_x</p:attrName>
                                        </p:attrNameLst>
                                      </p:cBhvr>
                                      <p:tavLst>
                                        <p:tav tm="0">
                                          <p:val>
                                            <p:strVal val="0-#ppt_w/2"/>
                                          </p:val>
                                        </p:tav>
                                        <p:tav tm="100000">
                                          <p:val>
                                            <p:strVal val="#ppt_x"/>
                                          </p:val>
                                        </p:tav>
                                      </p:tavLst>
                                    </p:anim>
                                    <p:anim calcmode="lin" valueType="num">
                                      <p:cBhvr additive="base">
                                        <p:cTn id="26" dur="500" fill="hold"/>
                                        <p:tgtEl>
                                          <p:spTgt spid="16393"/>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16384"/>
                                        </p:tgtEl>
                                        <p:attrNameLst>
                                          <p:attrName>style.visibility</p:attrName>
                                        </p:attrNameLst>
                                      </p:cBhvr>
                                      <p:to>
                                        <p:strVal val="visible"/>
                                      </p:to>
                                    </p:set>
                                    <p:anim calcmode="lin" valueType="num">
                                      <p:cBhvr additive="base">
                                        <p:cTn id="31" dur="500" fill="hold"/>
                                        <p:tgtEl>
                                          <p:spTgt spid="16384"/>
                                        </p:tgtEl>
                                        <p:attrNameLst>
                                          <p:attrName>ppt_x</p:attrName>
                                        </p:attrNameLst>
                                      </p:cBhvr>
                                      <p:tavLst>
                                        <p:tav tm="0">
                                          <p:val>
                                            <p:strVal val="0-#ppt_w/2"/>
                                          </p:val>
                                        </p:tav>
                                        <p:tav tm="100000">
                                          <p:val>
                                            <p:strVal val="#ppt_x"/>
                                          </p:val>
                                        </p:tav>
                                      </p:tavLst>
                                    </p:anim>
                                    <p:anim calcmode="lin" valueType="num">
                                      <p:cBhvr additive="base">
                                        <p:cTn id="32" dur="500" fill="hold"/>
                                        <p:tgtEl>
                                          <p:spTgt spid="163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801"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441825" cy="706120"/>
          </a:xfrm>
        </p:spPr>
        <p:txBody>
          <a:bodyPr>
            <a:normAutofit fontScale="90000"/>
          </a:bodyPr>
          <a:lstStyle/>
          <a:p>
            <a:pPr eaLnBrk="1" hangingPunct="1">
              <a:defRPr/>
            </a:pPr>
            <a:r>
              <a:rPr lang="zh-CN" altLang="en-US" b="1" dirty="0"/>
              <a:t>目前已完成内容</a:t>
            </a:r>
            <a:endParaRPr lang="zh-CN" altLang="en-US" b="1" dirty="0"/>
          </a:p>
        </p:txBody>
      </p:sp>
      <p:sp>
        <p:nvSpPr>
          <p:cNvPr id="8195" name="内容占位符 2"/>
          <p:cNvSpPr>
            <a:spLocks noGrp="1"/>
          </p:cNvSpPr>
          <p:nvPr>
            <p:ph idx="1"/>
          </p:nvPr>
        </p:nvSpPr>
        <p:spPr>
          <a:xfrm>
            <a:off x="427990" y="1362075"/>
            <a:ext cx="8179435" cy="4888865"/>
          </a:xfrm>
        </p:spPr>
        <p:txBody>
          <a:bodyPr>
            <a:normAutofit/>
          </a:bodyPr>
          <a:lstStyle/>
          <a:p>
            <a:pPr>
              <a:lnSpc>
                <a:spcPct val="130000"/>
              </a:lnSpc>
              <a:buFont typeface="Wingdings" panose="05000000000000000000" charset="0"/>
              <a:buChar char=""/>
              <a:defRPr/>
            </a:pPr>
            <a:r>
              <a:rPr lang="en-US" sz="2800" b="1" dirty="0">
                <a:solidFill>
                  <a:schemeClr val="tx2">
                    <a:lumMod val="60000"/>
                    <a:lumOff val="40000"/>
                  </a:schemeClr>
                </a:solidFill>
              </a:rPr>
              <a:t> </a:t>
            </a:r>
            <a:r>
              <a:rPr sz="2800" b="1" dirty="0">
                <a:solidFill>
                  <a:schemeClr val="tx2">
                    <a:lumMod val="60000"/>
                    <a:lumOff val="40000"/>
                  </a:schemeClr>
                </a:solidFill>
              </a:rPr>
              <a:t>游戏的测试</a:t>
            </a:r>
            <a:endParaRPr lang="zh-CN" altLang="en-US" sz="2800" b="1" dirty="0" smtClean="0">
              <a:solidFill>
                <a:schemeClr val="tx2">
                  <a:lumMod val="60000"/>
                  <a:lumOff val="40000"/>
                </a:schemeClr>
              </a:solidFill>
            </a:endParaRPr>
          </a:p>
          <a:p>
            <a:pPr>
              <a:lnSpc>
                <a:spcPct val="150000"/>
              </a:lnSpc>
              <a:defRPr/>
            </a:pPr>
            <a:r>
              <a:rPr lang="zh-CN" altLang="en-US" sz="2000" b="1" dirty="0" smtClean="0">
                <a:solidFill>
                  <a:srgbClr val="C00000"/>
                </a:solidFill>
              </a:rPr>
              <a:t>数据通信</a:t>
            </a:r>
            <a:r>
              <a:rPr lang="zh-CN" altLang="en-US" sz="2000" b="1" dirty="0" smtClean="0"/>
              <a:t>测试：测试SOCKET通信，建立连接，数据解析，控制游戏角色，数据返回，关闭连接。</a:t>
            </a:r>
            <a:endParaRPr lang="zh-CN" altLang="en-US" sz="2000" b="1" dirty="0" smtClean="0"/>
          </a:p>
          <a:p>
            <a:pPr>
              <a:lnSpc>
                <a:spcPct val="150000"/>
              </a:lnSpc>
              <a:defRPr/>
            </a:pPr>
            <a:endParaRPr lang="zh-CN" altLang="en-US" sz="2000" b="1" dirty="0" smtClean="0"/>
          </a:p>
          <a:p>
            <a:pPr>
              <a:lnSpc>
                <a:spcPct val="150000"/>
              </a:lnSpc>
              <a:defRPr/>
            </a:pPr>
            <a:r>
              <a:rPr lang="zh-CN" altLang="en-US" sz="2000" b="1" dirty="0" smtClean="0"/>
              <a:t>游戏的</a:t>
            </a:r>
            <a:r>
              <a:rPr lang="zh-CN" altLang="en-US" sz="2000" b="1" dirty="0" smtClean="0">
                <a:solidFill>
                  <a:srgbClr val="C00000"/>
                </a:solidFill>
              </a:rPr>
              <a:t>功能</a:t>
            </a:r>
            <a:r>
              <a:rPr lang="zh-CN" altLang="en-US" sz="2000" b="1" dirty="0" smtClean="0"/>
              <a:t>测试：脚本，游戏界面，场景切换，按钮链接，背景乐，渲染效果，动画等。</a:t>
            </a:r>
            <a:endParaRPr lang="zh-CN" altLang="en-US" sz="2000" b="1" dirty="0" smtClean="0"/>
          </a:p>
          <a:p>
            <a:pPr>
              <a:lnSpc>
                <a:spcPct val="150000"/>
              </a:lnSpc>
              <a:defRPr/>
            </a:pPr>
            <a:endParaRPr lang="zh-CN" altLang="en-US" sz="2000" b="1" dirty="0" smtClean="0"/>
          </a:p>
          <a:p>
            <a:pPr>
              <a:lnSpc>
                <a:spcPct val="150000"/>
              </a:lnSpc>
              <a:defRPr/>
            </a:pPr>
            <a:r>
              <a:rPr lang="zh-CN" altLang="en-US" sz="2000" b="1" dirty="0" smtClean="0"/>
              <a:t>游戏的</a:t>
            </a:r>
            <a:r>
              <a:rPr lang="zh-CN" altLang="en-US" sz="2000" b="1" dirty="0" smtClean="0">
                <a:solidFill>
                  <a:srgbClr val="C00000"/>
                </a:solidFill>
              </a:rPr>
              <a:t>性能</a:t>
            </a:r>
            <a:r>
              <a:rPr lang="zh-CN" altLang="en-US" sz="2000" b="1" dirty="0" smtClean="0"/>
              <a:t>测试：界面的流畅性，内存、CPU等资源的占用情况，稳定性，兼容性，安全性测试。</a:t>
            </a:r>
            <a:endParaRPr lang="zh-CN" altLang="en-US" sz="2000" b="1" dirty="0" smtClean="0"/>
          </a:p>
          <a:p>
            <a:pPr>
              <a:lnSpc>
                <a:spcPct val="150000"/>
              </a:lnSpc>
              <a:defRPr/>
            </a:pPr>
            <a:endParaRPr lang="zh-CN" altLang="en-US" sz="2800" b="1" dirty="0" smtClean="0"/>
          </a:p>
          <a:p>
            <a:pPr>
              <a:lnSpc>
                <a:spcPct val="130000"/>
              </a:lnSpc>
              <a:defRPr/>
            </a:pPr>
            <a:endParaRPr lang="zh-CN" altLang="en-US" sz="2000" b="1" dirty="0" smtClean="0"/>
          </a:p>
          <a:p>
            <a:pPr>
              <a:lnSpc>
                <a:spcPct val="130000"/>
              </a:lnSpc>
              <a:defRPr/>
            </a:pPr>
            <a:endParaRPr lang="zh-CN" altLang="en-US" sz="2000" b="1" dirty="0" smtClean="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wipe(left)">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wipe(left)">
                                      <p:cBhvr>
                                        <p:cTn id="12" dur="500"/>
                                        <p:tgtEl>
                                          <p:spTgt spid="819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wipe(left)">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436"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368800" cy="706120"/>
          </a:xfrm>
        </p:spPr>
        <p:txBody>
          <a:bodyPr>
            <a:normAutofit fontScale="90000"/>
          </a:bodyPr>
          <a:lstStyle/>
          <a:p>
            <a:pPr eaLnBrk="1" hangingPunct="1">
              <a:defRPr/>
            </a:pPr>
            <a:r>
              <a:rPr lang="zh-CN" altLang="en-US" b="1" dirty="0" smtClean="0"/>
              <a:t>下一步研究内容</a:t>
            </a:r>
            <a:endParaRPr lang="zh-CN" altLang="en-US" b="1" dirty="0"/>
          </a:p>
        </p:txBody>
      </p:sp>
      <p:sp>
        <p:nvSpPr>
          <p:cNvPr id="8195" name="内容占位符 2"/>
          <p:cNvSpPr>
            <a:spLocks noGrp="1"/>
          </p:cNvSpPr>
          <p:nvPr>
            <p:ph idx="1"/>
          </p:nvPr>
        </p:nvSpPr>
        <p:spPr>
          <a:xfrm>
            <a:off x="415925" y="1445260"/>
            <a:ext cx="8185785" cy="4825365"/>
          </a:xfrm>
        </p:spPr>
        <p:txBody>
          <a:bodyPr>
            <a:noAutofit/>
          </a:bodyPr>
          <a:lstStyle/>
          <a:p>
            <a:pPr fontAlgn="auto">
              <a:lnSpc>
                <a:spcPct val="150000"/>
              </a:lnSpc>
              <a:spcBef>
                <a:spcPts val="1200"/>
              </a:spcBef>
              <a:spcAft>
                <a:spcPts val="1200"/>
              </a:spcAft>
              <a:buFont typeface="Wingdings" panose="05000000000000000000" charset="0"/>
              <a:buChar char=""/>
              <a:defRPr/>
            </a:pPr>
            <a:r>
              <a:rPr lang="en-US" sz="2800" b="1" dirty="0">
                <a:solidFill>
                  <a:schemeClr val="tx2">
                    <a:lumMod val="60000"/>
                    <a:lumOff val="40000"/>
                  </a:schemeClr>
                </a:solidFill>
              </a:rPr>
              <a:t> </a:t>
            </a:r>
            <a:r>
              <a:rPr sz="2800" b="1" dirty="0">
                <a:solidFill>
                  <a:schemeClr val="tx2">
                    <a:lumMod val="60000"/>
                    <a:lumOff val="40000"/>
                  </a:schemeClr>
                </a:solidFill>
              </a:rPr>
              <a:t>下一步研究内容</a:t>
            </a:r>
            <a:endParaRPr lang="zh-CN" sz="2800" b="1" dirty="0" smtClean="0">
              <a:solidFill>
                <a:schemeClr val="tx2">
                  <a:lumMod val="60000"/>
                  <a:lumOff val="40000"/>
                </a:schemeClr>
              </a:solidFill>
              <a:latin typeface="宋体" panose="02010600030101010101" pitchFamily="2" charset="-122"/>
              <a:ea typeface="宋体" panose="02010600030101010101" pitchFamily="2" charset="-122"/>
            </a:endParaRPr>
          </a:p>
          <a:p>
            <a:pPr fontAlgn="auto">
              <a:lnSpc>
                <a:spcPct val="150000"/>
              </a:lnSpc>
              <a:spcBef>
                <a:spcPts val="1200"/>
              </a:spcBef>
              <a:spcAft>
                <a:spcPts val="1200"/>
              </a:spcAft>
              <a:defRPr/>
            </a:pPr>
            <a:r>
              <a:rPr sz="2000" b="1" dirty="0" smtClean="0">
                <a:solidFill>
                  <a:schemeClr val="tx1"/>
                </a:solidFill>
                <a:latin typeface="宋体" panose="02010600030101010101" pitchFamily="2" charset="-122"/>
                <a:ea typeface="宋体" panose="02010600030101010101" pitchFamily="2" charset="-122"/>
              </a:rPr>
              <a:t>手模型的研究</a:t>
            </a:r>
            <a:r>
              <a:rPr sz="2000" b="1" dirty="0" smtClean="0">
                <a:latin typeface="宋体" panose="02010600030101010101" pitchFamily="2" charset="-122"/>
                <a:ea typeface="宋体" panose="02010600030101010101" pitchFamily="2" charset="-122"/>
              </a:rPr>
              <a:t>，</a:t>
            </a:r>
            <a:r>
              <a:rPr sz="2000" b="1" dirty="0" smtClean="0">
                <a:solidFill>
                  <a:srgbClr val="C00000"/>
                </a:solidFill>
                <a:latin typeface="宋体" panose="02010600030101010101" pitchFamily="2" charset="-122"/>
                <a:ea typeface="宋体" panose="02010600030101010101" pitchFamily="2" charset="-122"/>
              </a:rPr>
              <a:t>虚拟3D手模型</a:t>
            </a:r>
            <a:r>
              <a:rPr sz="2000" b="1" dirty="0" smtClean="0">
                <a:latin typeface="宋体" panose="02010600030101010101" pitchFamily="2" charset="-122"/>
                <a:ea typeface="宋体" panose="02010600030101010101" pitchFamily="2" charset="-122"/>
              </a:rPr>
              <a:t>的建立，完成虚拟手与游戏的结合。</a:t>
            </a:r>
            <a:endParaRPr sz="2000" b="1" dirty="0" smtClean="0">
              <a:latin typeface="宋体" panose="02010600030101010101" pitchFamily="2" charset="-122"/>
              <a:ea typeface="宋体" panose="02010600030101010101" pitchFamily="2" charset="-122"/>
            </a:endParaRPr>
          </a:p>
          <a:p>
            <a:pPr fontAlgn="auto">
              <a:lnSpc>
                <a:spcPct val="150000"/>
              </a:lnSpc>
              <a:spcBef>
                <a:spcPts val="1200"/>
              </a:spcBef>
              <a:spcAft>
                <a:spcPts val="1200"/>
              </a:spcAft>
              <a:defRPr/>
            </a:pPr>
            <a:r>
              <a:rPr sz="2000" b="1" dirty="0" smtClean="0">
                <a:solidFill>
                  <a:srgbClr val="C00000"/>
                </a:solidFill>
                <a:latin typeface="宋体" panose="02010600030101010101" pitchFamily="2" charset="-122"/>
                <a:ea typeface="宋体" panose="02010600030101010101" pitchFamily="2" charset="-122"/>
              </a:rPr>
              <a:t>康复训练评估系统的实现</a:t>
            </a:r>
            <a:r>
              <a:rPr sz="2000" b="1" dirty="0" smtClean="0">
                <a:latin typeface="宋体" panose="02010600030101010101" pitchFamily="2" charset="-122"/>
                <a:ea typeface="宋体" panose="02010600030101010101" pitchFamily="2" charset="-122"/>
              </a:rPr>
              <a:t>，建立数据库，对手部运动信息的筛选和处理分析，将患者训练数据上传到云服务器</a:t>
            </a:r>
            <a:r>
              <a:rPr lang="zh-CN" sz="2000" b="1" dirty="0" smtClean="0">
                <a:latin typeface="宋体" panose="02010600030101010101" pitchFamily="2" charset="-122"/>
                <a:ea typeface="宋体" panose="02010600030101010101" pitchFamily="2" charset="-122"/>
              </a:rPr>
              <a:t>。</a:t>
            </a:r>
            <a:endParaRPr lang="zh-CN" sz="2000" b="1" dirty="0" smtClean="0">
              <a:latin typeface="宋体" panose="02010600030101010101" pitchFamily="2" charset="-122"/>
              <a:ea typeface="宋体" panose="02010600030101010101" pitchFamily="2" charset="-122"/>
            </a:endParaRPr>
          </a:p>
          <a:p>
            <a:pPr fontAlgn="auto">
              <a:lnSpc>
                <a:spcPct val="150000"/>
              </a:lnSpc>
              <a:spcBef>
                <a:spcPts val="1200"/>
              </a:spcBef>
              <a:spcAft>
                <a:spcPts val="1200"/>
              </a:spcAft>
              <a:defRPr/>
            </a:pPr>
            <a:endParaRPr sz="2000" b="1" dirty="0" smtClean="0">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wipe(left)">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195">
                                            <p:txEl>
                                              <p:pRg st="2" end="2"/>
                                            </p:txEl>
                                          </p:spTgt>
                                        </p:tgtEl>
                                        <p:attrNameLst>
                                          <p:attrName>style.visibility</p:attrName>
                                        </p:attrNameLst>
                                      </p:cBhvr>
                                      <p:to>
                                        <p:strVal val="visible"/>
                                      </p:to>
                                    </p:set>
                                    <p:animEffect transition="in" filter="wipe(left)">
                                      <p:cBhvr>
                                        <p:cTn id="12" dur="500"/>
                                        <p:tgtEl>
                                          <p:spTgt spid="819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436"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368800" cy="706120"/>
          </a:xfrm>
        </p:spPr>
        <p:txBody>
          <a:bodyPr>
            <a:normAutofit fontScale="90000"/>
          </a:bodyPr>
          <a:lstStyle/>
          <a:p>
            <a:pPr eaLnBrk="1" hangingPunct="1">
              <a:defRPr/>
            </a:pPr>
            <a:r>
              <a:rPr lang="zh-CN" altLang="en-US" b="1" dirty="0" smtClean="0"/>
              <a:t>下一步研究内容</a:t>
            </a:r>
            <a:endParaRPr lang="zh-CN" altLang="en-US" b="1" dirty="0"/>
          </a:p>
        </p:txBody>
      </p:sp>
      <p:sp>
        <p:nvSpPr>
          <p:cNvPr id="8195" name="内容占位符 2"/>
          <p:cNvSpPr>
            <a:spLocks noGrp="1"/>
          </p:cNvSpPr>
          <p:nvPr>
            <p:ph idx="1"/>
          </p:nvPr>
        </p:nvSpPr>
        <p:spPr>
          <a:xfrm>
            <a:off x="424815" y="1266825"/>
            <a:ext cx="8229600" cy="4825365"/>
          </a:xfrm>
        </p:spPr>
        <p:txBody>
          <a:bodyPr>
            <a:noAutofit/>
          </a:bodyPr>
          <a:lstStyle/>
          <a:p>
            <a:pPr fontAlgn="auto">
              <a:lnSpc>
                <a:spcPct val="150000"/>
              </a:lnSpc>
              <a:spcBef>
                <a:spcPts val="1200"/>
              </a:spcBef>
              <a:spcAft>
                <a:spcPts val="1200"/>
              </a:spcAft>
              <a:buFont typeface="Wingdings" panose="05000000000000000000" charset="0"/>
              <a:buChar char=""/>
              <a:defRPr/>
            </a:pPr>
            <a:r>
              <a:rPr lang="zh-CN" altLang="en-US" sz="2800" b="1" dirty="0" smtClean="0">
                <a:solidFill>
                  <a:schemeClr val="accent1"/>
                </a:solidFill>
              </a:rPr>
              <a:t>需要解决的关键技术</a:t>
            </a:r>
            <a:endParaRPr lang="zh-CN" altLang="en-US" sz="2800" b="1" dirty="0" smtClean="0">
              <a:solidFill>
                <a:schemeClr val="accent1"/>
              </a:solidFill>
              <a:latin typeface="宋体" panose="02010600030101010101" pitchFamily="2" charset="-122"/>
              <a:ea typeface="宋体" panose="02010600030101010101" pitchFamily="2" charset="-122"/>
            </a:endParaRPr>
          </a:p>
          <a:p>
            <a:pPr fontAlgn="auto">
              <a:lnSpc>
                <a:spcPct val="150000"/>
              </a:lnSpc>
              <a:spcBef>
                <a:spcPts val="1200"/>
              </a:spcBef>
              <a:spcAft>
                <a:spcPts val="1200"/>
              </a:spcAft>
              <a:defRPr/>
            </a:pPr>
            <a:r>
              <a:rPr sz="2000" b="1" dirty="0" smtClean="0">
                <a:solidFill>
                  <a:srgbClr val="C00000"/>
                </a:solidFill>
                <a:latin typeface="宋体" panose="02010600030101010101" pitchFamily="2" charset="-122"/>
                <a:ea typeface="宋体" panose="02010600030101010101" pitchFamily="2" charset="-122"/>
              </a:rPr>
              <a:t>手模型</a:t>
            </a:r>
            <a:r>
              <a:rPr sz="2000" b="1" dirty="0" smtClean="0">
                <a:latin typeface="宋体" panose="02010600030101010101" pitchFamily="2" charset="-122"/>
                <a:ea typeface="宋体" panose="02010600030101010101" pitchFamily="2" charset="-122"/>
              </a:rPr>
              <a:t>的研究，研究手部骨骼和关节模型，对手部运动约束进行分析，将手模型和虚拟现实场景结合，建立虚拟手模型，显示患者训练时手的状态。</a:t>
            </a:r>
            <a:endParaRPr sz="2000" b="1" dirty="0" smtClean="0">
              <a:latin typeface="宋体" panose="02010600030101010101" pitchFamily="2" charset="-122"/>
              <a:ea typeface="宋体" panose="02010600030101010101" pitchFamily="2" charset="-122"/>
            </a:endParaRPr>
          </a:p>
          <a:p>
            <a:pPr fontAlgn="auto">
              <a:lnSpc>
                <a:spcPct val="150000"/>
              </a:lnSpc>
              <a:spcBef>
                <a:spcPts val="1200"/>
              </a:spcBef>
              <a:spcAft>
                <a:spcPts val="1200"/>
              </a:spcAft>
              <a:defRPr/>
            </a:pPr>
            <a:r>
              <a:rPr sz="2000" b="1" dirty="0" smtClean="0">
                <a:latin typeface="宋体" panose="02010600030101010101" pitchFamily="2" charset="-122"/>
                <a:ea typeface="宋体" panose="02010600030101010101" pitchFamily="2" charset="-122"/>
              </a:rPr>
              <a:t>对患者训练游戏过程中从康复机器人采集的数据，进行</a:t>
            </a:r>
            <a:r>
              <a:rPr sz="2000" b="1" dirty="0" smtClean="0">
                <a:solidFill>
                  <a:srgbClr val="C00000"/>
                </a:solidFill>
                <a:latin typeface="宋体" panose="02010600030101010101" pitchFamily="2" charset="-122"/>
                <a:ea typeface="宋体" panose="02010600030101010101" pitchFamily="2" charset="-122"/>
              </a:rPr>
              <a:t>筛选和处理分析</a:t>
            </a:r>
            <a:r>
              <a:rPr sz="2000" b="1" dirty="0" smtClean="0">
                <a:latin typeface="宋体" panose="02010600030101010101" pitchFamily="2" charset="-122"/>
                <a:ea typeface="宋体" panose="02010600030101010101" pitchFamily="2" charset="-122"/>
              </a:rPr>
              <a:t>，获取手功能</a:t>
            </a:r>
            <a:r>
              <a:rPr sz="2000" b="1" dirty="0" smtClean="0">
                <a:solidFill>
                  <a:srgbClr val="C00000"/>
                </a:solidFill>
                <a:latin typeface="宋体" panose="02010600030101010101" pitchFamily="2" charset="-122"/>
                <a:ea typeface="宋体" panose="02010600030101010101" pitchFamily="2" charset="-122"/>
              </a:rPr>
              <a:t>康复评估的数据</a:t>
            </a:r>
            <a:r>
              <a:rPr sz="2000" b="1" dirty="0" smtClean="0">
                <a:latin typeface="宋体" panose="02010600030101010101" pitchFamily="2" charset="-122"/>
                <a:ea typeface="宋体" panose="02010600030101010101" pitchFamily="2" charset="-122"/>
              </a:rPr>
              <a:t>。</a:t>
            </a:r>
            <a:endParaRPr sz="2000" b="1" dirty="0" smtClean="0">
              <a:latin typeface="宋体" panose="02010600030101010101" pitchFamily="2" charset="-122"/>
              <a:ea typeface="宋体" panose="02010600030101010101" pitchFamily="2" charset="-122"/>
            </a:endParaRPr>
          </a:p>
          <a:p>
            <a:pPr fontAlgn="auto">
              <a:lnSpc>
                <a:spcPct val="150000"/>
              </a:lnSpc>
              <a:spcBef>
                <a:spcPts val="1200"/>
              </a:spcBef>
              <a:spcAft>
                <a:spcPts val="1200"/>
              </a:spcAft>
              <a:defRPr/>
            </a:pPr>
            <a:r>
              <a:rPr sz="2000" b="1" dirty="0" smtClean="0">
                <a:latin typeface="宋体" panose="02010600030101010101" pitchFamily="2" charset="-122"/>
                <a:ea typeface="宋体" panose="02010600030101010101" pitchFamily="2" charset="-122"/>
              </a:rPr>
              <a:t>确定手功能康复的具体评估方式，提出康复</a:t>
            </a:r>
            <a:r>
              <a:rPr sz="2000" b="1" dirty="0" smtClean="0">
                <a:solidFill>
                  <a:srgbClr val="C00000"/>
                </a:solidFill>
                <a:latin typeface="宋体" panose="02010600030101010101" pitchFamily="2" charset="-122"/>
                <a:ea typeface="宋体" panose="02010600030101010101" pitchFamily="2" charset="-122"/>
              </a:rPr>
              <a:t>评估指标</a:t>
            </a:r>
            <a:r>
              <a:rPr sz="2000" b="1" dirty="0" smtClean="0">
                <a:latin typeface="宋体" panose="02010600030101010101" pitchFamily="2" charset="-122"/>
                <a:ea typeface="宋体" panose="02010600030101010101" pitchFamily="2" charset="-122"/>
              </a:rPr>
              <a:t>，实时的记录患者的康复情况。</a:t>
            </a:r>
            <a:endParaRPr sz="2000" b="1" dirty="0" smtClean="0">
              <a:latin typeface="宋体" panose="02010600030101010101" pitchFamily="2" charset="-122"/>
              <a:ea typeface="宋体" panose="02010600030101010101" pitchFamily="2" charset="-122"/>
            </a:endParaRPr>
          </a:p>
          <a:p>
            <a:pPr fontAlgn="auto">
              <a:lnSpc>
                <a:spcPct val="150000"/>
              </a:lnSpc>
              <a:spcBef>
                <a:spcPts val="1200"/>
              </a:spcBef>
              <a:spcAft>
                <a:spcPts val="1200"/>
              </a:spcAft>
              <a:defRPr/>
            </a:pPr>
            <a:endParaRPr sz="2000" b="1" dirty="0" smtClean="0">
              <a:latin typeface="宋体" panose="02010600030101010101" pitchFamily="2" charset="-122"/>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wipe(left)">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195">
                                            <p:txEl>
                                              <p:pRg st="2" end="2"/>
                                            </p:txEl>
                                          </p:spTgt>
                                        </p:tgtEl>
                                        <p:attrNameLst>
                                          <p:attrName>style.visibility</p:attrName>
                                        </p:attrNameLst>
                                      </p:cBhvr>
                                      <p:to>
                                        <p:strVal val="visible"/>
                                      </p:to>
                                    </p:set>
                                    <p:animEffect transition="in" filter="wipe(left)">
                                      <p:cBhvr>
                                        <p:cTn id="12" dur="500"/>
                                        <p:tgtEl>
                                          <p:spTgt spid="81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195">
                                            <p:txEl>
                                              <p:pRg st="3" end="3"/>
                                            </p:txEl>
                                          </p:spTgt>
                                        </p:tgtEl>
                                        <p:attrNameLst>
                                          <p:attrName>style.visibility</p:attrName>
                                        </p:attrNameLst>
                                      </p:cBhvr>
                                      <p:to>
                                        <p:strVal val="visible"/>
                                      </p:to>
                                    </p:set>
                                    <p:animEffect transition="in" filter="wipe(left)">
                                      <p:cBhvr>
                                        <p:cTn id="17" dur="500"/>
                                        <p:tgtEl>
                                          <p:spTgt spid="81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1971" y="293"/>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内容占位符 2"/>
          <p:cNvSpPr>
            <a:spLocks noGrp="1"/>
          </p:cNvSpPr>
          <p:nvPr>
            <p:ph idx="1"/>
          </p:nvPr>
        </p:nvSpPr>
        <p:spPr>
          <a:xfrm>
            <a:off x="3340735" y="2254885"/>
            <a:ext cx="2463800" cy="1343025"/>
          </a:xfrm>
        </p:spPr>
        <p:txBody>
          <a:bodyPr>
            <a:normAutofit/>
          </a:bodyPr>
          <a:lstStyle/>
          <a:p>
            <a:pPr marL="457200" lvl="1" indent="0">
              <a:lnSpc>
                <a:spcPct val="130000"/>
              </a:lnSpc>
              <a:buNone/>
              <a:defRPr/>
            </a:pPr>
            <a:r>
              <a:rPr lang="zh-CN" altLang="en-US" sz="5400" b="1" i="1" dirty="0" smtClean="0"/>
              <a:t>谢谢 </a:t>
            </a:r>
            <a:endParaRPr lang="en-US" altLang="zh-CN" sz="5400" b="1" i="1" dirty="0"/>
          </a:p>
        </p:txBody>
      </p:sp>
      <p:sp>
        <p:nvSpPr>
          <p:cNvPr id="26" name="矩形 25"/>
          <p:cNvSpPr/>
          <p:nvPr/>
        </p:nvSpPr>
        <p:spPr>
          <a:xfrm>
            <a:off x="2690495" y="4269740"/>
            <a:ext cx="3763010" cy="737235"/>
          </a:xfrm>
          <a:prstGeom prst="rect">
            <a:avLst/>
          </a:prstGeom>
          <a:noFill/>
          <a:ln w="9525">
            <a:noFill/>
          </a:ln>
        </p:spPr>
        <p:txBody>
          <a:bodyPr wrap="square">
            <a:spAutoFit/>
          </a:bodyPr>
          <a:p>
            <a:pPr>
              <a:lnSpc>
                <a:spcPct val="150000"/>
              </a:lnSpc>
            </a:pPr>
            <a:r>
              <a:rPr lang="zh-CN" altLang="en-US" sz="2800" dirty="0">
                <a:solidFill>
                  <a:schemeClr val="tx1"/>
                </a:solidFill>
                <a:latin typeface="微软雅黑" panose="020B0503020204020204" charset="-122"/>
                <a:ea typeface="微软雅黑" panose="020B0503020204020204" charset="-122"/>
              </a:rPr>
              <a:t>恳请各位老师批评指正！</a:t>
            </a:r>
            <a:endParaRPr lang="zh-CN" altLang="en-US" sz="2800" dirty="0">
              <a:solidFill>
                <a:schemeClr val="tx1"/>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436" y="0"/>
            <a:ext cx="9167285" cy="6858000"/>
          </a:xfrm>
          <a:prstGeom prst="rect">
            <a:avLst/>
          </a:prstGeom>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378960" cy="706120"/>
          </a:xfrm>
        </p:spPr>
        <p:txBody>
          <a:bodyPr>
            <a:normAutofit fontScale="90000"/>
          </a:bodyPr>
          <a:lstStyle/>
          <a:p>
            <a:pPr eaLnBrk="1" hangingPunct="1">
              <a:defRPr/>
            </a:pPr>
            <a:r>
              <a:rPr lang="zh-CN" altLang="en-US" b="1" dirty="0"/>
              <a:t>目录</a:t>
            </a:r>
            <a:endParaRPr lang="zh-CN" altLang="en-US" b="1" dirty="0"/>
          </a:p>
        </p:txBody>
      </p:sp>
      <p:sp>
        <p:nvSpPr>
          <p:cNvPr id="8195" name="内容占位符 2"/>
          <p:cNvSpPr>
            <a:spLocks noGrp="1"/>
          </p:cNvSpPr>
          <p:nvPr>
            <p:ph idx="1"/>
          </p:nvPr>
        </p:nvSpPr>
        <p:spPr>
          <a:xfrm>
            <a:off x="260033" y="2032919"/>
            <a:ext cx="7489328" cy="4825082"/>
          </a:xfrm>
        </p:spPr>
        <p:txBody>
          <a:bodyPr>
            <a:normAutofit/>
          </a:bodyPr>
          <a:lstStyle/>
          <a:p>
            <a:pPr>
              <a:lnSpc>
                <a:spcPct val="130000"/>
              </a:lnSpc>
              <a:buFont typeface="Wingdings" panose="05000000000000000000" charset="0"/>
              <a:buChar char=""/>
              <a:defRPr/>
            </a:pPr>
            <a:r>
              <a:rPr lang="en-US" altLang="zh-CN" sz="3600" b="1" dirty="0" smtClean="0"/>
              <a:t>  </a:t>
            </a:r>
            <a:r>
              <a:rPr lang="zh-CN" altLang="en-US" sz="3600" b="1" dirty="0" smtClean="0"/>
              <a:t>研究目标及研究内容</a:t>
            </a:r>
            <a:endParaRPr lang="zh-CN" altLang="en-US" sz="3600" b="1" dirty="0" smtClean="0"/>
          </a:p>
          <a:p>
            <a:pPr>
              <a:lnSpc>
                <a:spcPct val="130000"/>
              </a:lnSpc>
              <a:buFont typeface="Wingdings" panose="05000000000000000000" charset="0"/>
              <a:buChar char=""/>
              <a:defRPr/>
            </a:pPr>
            <a:r>
              <a:rPr lang="zh-CN" altLang="en-US" sz="3600" b="1" dirty="0" smtClean="0"/>
              <a:t>  目前已完成的内容</a:t>
            </a:r>
            <a:endParaRPr lang="zh-CN" altLang="en-US" sz="3600" b="1" dirty="0" smtClean="0"/>
          </a:p>
          <a:p>
            <a:pPr>
              <a:lnSpc>
                <a:spcPct val="130000"/>
              </a:lnSpc>
              <a:buFont typeface="Wingdings" panose="05000000000000000000" charset="0"/>
              <a:buChar char=""/>
              <a:defRPr/>
            </a:pPr>
            <a:r>
              <a:rPr lang="zh-CN" altLang="en-US" sz="3600" b="1" dirty="0" smtClean="0"/>
              <a:t>  下一步研究内容</a:t>
            </a:r>
            <a:endParaRPr lang="zh-CN" altLang="en-US" sz="3600" b="1" dirty="0" smtClean="0"/>
          </a:p>
        </p:txBody>
      </p:sp>
      <p:pic>
        <p:nvPicPr>
          <p:cNvPr id="3" name="图片 2"/>
          <p:cNvPicPr>
            <a:picLocks noChangeAspect="1"/>
          </p:cNvPicPr>
          <p:nvPr/>
        </p:nvPicPr>
        <p:blipFill>
          <a:blip r:embed="rId2"/>
          <a:srcRect r="2336"/>
          <a:stretch>
            <a:fillRect/>
          </a:stretch>
        </p:blipFill>
        <p:spPr>
          <a:xfrm>
            <a:off x="5350510" y="2099945"/>
            <a:ext cx="3636645" cy="26473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436"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581660" y="284480"/>
            <a:ext cx="4948555" cy="706120"/>
          </a:xfrm>
        </p:spPr>
        <p:txBody>
          <a:bodyPr>
            <a:normAutofit fontScale="90000"/>
          </a:bodyPr>
          <a:lstStyle/>
          <a:p>
            <a:pPr eaLnBrk="1" hangingPunct="1">
              <a:defRPr/>
            </a:pPr>
            <a:r>
              <a:rPr lang="zh-CN" altLang="en-US" b="1" dirty="0" smtClean="0">
                <a:sym typeface="+mn-ea"/>
              </a:rPr>
              <a:t>研究目标</a:t>
            </a:r>
            <a:endParaRPr lang="zh-CN" altLang="en-US" b="1" dirty="0"/>
          </a:p>
        </p:txBody>
      </p:sp>
      <p:sp>
        <p:nvSpPr>
          <p:cNvPr id="8195" name="内容占位符 2"/>
          <p:cNvSpPr>
            <a:spLocks noGrp="1"/>
          </p:cNvSpPr>
          <p:nvPr>
            <p:ph idx="1"/>
          </p:nvPr>
        </p:nvSpPr>
        <p:spPr>
          <a:xfrm>
            <a:off x="447675" y="1304290"/>
            <a:ext cx="8226425" cy="2569845"/>
          </a:xfrm>
        </p:spPr>
        <p:txBody>
          <a:bodyPr>
            <a:noAutofit/>
          </a:bodyPr>
          <a:lstStyle/>
          <a:p>
            <a:pPr>
              <a:lnSpc>
                <a:spcPct val="130000"/>
              </a:lnSpc>
              <a:buFont typeface="Wingdings" panose="05000000000000000000" charset="0"/>
              <a:buChar char=""/>
              <a:defRPr/>
            </a:pPr>
            <a:r>
              <a:rPr lang="en-US" altLang="zh-CN" sz="2800" b="1" dirty="0" smtClean="0">
                <a:solidFill>
                  <a:schemeClr val="accent1"/>
                </a:solidFill>
              </a:rPr>
              <a:t>  </a:t>
            </a:r>
            <a:r>
              <a:rPr lang="zh-CN" altLang="en-US" sz="2800" b="1" dirty="0" smtClean="0">
                <a:solidFill>
                  <a:schemeClr val="accent1"/>
                </a:solidFill>
              </a:rPr>
              <a:t>研究目标</a:t>
            </a:r>
            <a:endParaRPr lang="zh-CN" altLang="en-US" sz="2800" b="1" dirty="0" smtClean="0">
              <a:solidFill>
                <a:schemeClr val="accent1"/>
              </a:solidFill>
            </a:endParaRPr>
          </a:p>
          <a:p>
            <a:pPr marL="457200" lvl="1" indent="0">
              <a:lnSpc>
                <a:spcPct val="150000"/>
              </a:lnSpc>
              <a:buFont typeface="Wingdings" panose="05000000000000000000" charset="0"/>
              <a:buNone/>
              <a:defRPr/>
            </a:pPr>
            <a:r>
              <a:rPr lang="zh-CN" altLang="en-US" sz="1800" b="1" dirty="0" smtClean="0">
                <a:solidFill>
                  <a:srgbClr val="C00000"/>
                </a:solidFill>
              </a:rPr>
              <a:t>         </a:t>
            </a:r>
            <a:r>
              <a:rPr lang="zh-CN" altLang="en-US" sz="2000" b="1" dirty="0" smtClean="0">
                <a:solidFill>
                  <a:schemeClr val="tx1"/>
                </a:solidFill>
              </a:rPr>
              <a:t>本课题旨在为需要手部功能康复的脑卒中患者设计一套</a:t>
            </a:r>
            <a:r>
              <a:rPr lang="zh-CN" altLang="en-US" sz="2000" b="1" dirty="0" smtClean="0">
                <a:solidFill>
                  <a:srgbClr val="C00000"/>
                </a:solidFill>
              </a:rPr>
              <a:t>手功能康复软件系统</a:t>
            </a:r>
            <a:r>
              <a:rPr lang="zh-CN" altLang="en-US" sz="2000" b="1" dirty="0" smtClean="0">
                <a:solidFill>
                  <a:schemeClr val="tx1"/>
                </a:solidFill>
              </a:rPr>
              <a:t>。在手功能康复训练机器人支持下，利用unity3D游戏实现</a:t>
            </a:r>
            <a:r>
              <a:rPr lang="zh-CN" altLang="en-US" sz="2000" b="1" dirty="0" smtClean="0">
                <a:solidFill>
                  <a:srgbClr val="C00000"/>
                </a:solidFill>
              </a:rPr>
              <a:t>多种模式的手部康复训练</a:t>
            </a:r>
            <a:r>
              <a:rPr lang="zh-CN" altLang="en-US" sz="2000" b="1" dirty="0" smtClean="0">
                <a:solidFill>
                  <a:schemeClr val="tx1"/>
                </a:solidFill>
              </a:rPr>
              <a:t>和</a:t>
            </a:r>
            <a:r>
              <a:rPr lang="zh-CN" altLang="en-US" sz="2000" b="1" dirty="0" smtClean="0">
                <a:solidFill>
                  <a:srgbClr val="C00000"/>
                </a:solidFill>
              </a:rPr>
              <a:t>手部康复评估</a:t>
            </a:r>
            <a:r>
              <a:rPr lang="zh-CN" altLang="en-US" sz="2000" b="1" dirty="0" smtClean="0">
                <a:solidFill>
                  <a:schemeClr val="tx1"/>
                </a:solidFill>
              </a:rPr>
              <a:t>，构建手部康复系统。</a:t>
            </a:r>
            <a:endParaRPr lang="zh-CN" altLang="en-US" sz="2000" b="1" dirty="0" smtClean="0">
              <a:solidFill>
                <a:schemeClr val="tx1"/>
              </a:solidFill>
            </a:endParaRPr>
          </a:p>
          <a:p>
            <a:pPr marL="0" indent="0">
              <a:lnSpc>
                <a:spcPct val="130000"/>
              </a:lnSpc>
              <a:buNone/>
              <a:defRPr/>
            </a:pPr>
            <a:endParaRPr lang="zh-CN" altLang="en-US" sz="1800" b="1" dirty="0" smtClean="0">
              <a:sym typeface="+mn-ea"/>
            </a:endParaRPr>
          </a:p>
          <a:p>
            <a:pPr marL="0" indent="0">
              <a:lnSpc>
                <a:spcPct val="130000"/>
              </a:lnSpc>
              <a:buNone/>
              <a:defRPr/>
            </a:pPr>
            <a:endParaRPr lang="zh-CN" altLang="en-US" sz="2000" b="1" dirty="0" smtClean="0"/>
          </a:p>
        </p:txBody>
      </p:sp>
      <p:pic>
        <p:nvPicPr>
          <p:cNvPr id="7" name="图片 6" descr="ad05cc8f2f7e94e205e086add2654de5"/>
          <p:cNvPicPr>
            <a:picLocks noChangeAspect="1"/>
          </p:cNvPicPr>
          <p:nvPr/>
        </p:nvPicPr>
        <p:blipFill>
          <a:blip r:embed="rId2"/>
          <a:stretch>
            <a:fillRect/>
          </a:stretch>
        </p:blipFill>
        <p:spPr>
          <a:xfrm>
            <a:off x="2581275" y="4095750"/>
            <a:ext cx="3958590" cy="21793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801"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05510" y="285750"/>
            <a:ext cx="4348480" cy="706120"/>
          </a:xfrm>
        </p:spPr>
        <p:txBody>
          <a:bodyPr>
            <a:normAutofit fontScale="90000"/>
          </a:bodyPr>
          <a:lstStyle/>
          <a:p>
            <a:pPr eaLnBrk="1" hangingPunct="1">
              <a:defRPr/>
            </a:pPr>
            <a:r>
              <a:rPr lang="zh-CN" altLang="en-US" b="1" dirty="0"/>
              <a:t>研究内容</a:t>
            </a:r>
            <a:endParaRPr lang="zh-CN" altLang="en-US" b="1" dirty="0"/>
          </a:p>
        </p:txBody>
      </p:sp>
      <p:sp>
        <p:nvSpPr>
          <p:cNvPr id="8195" name="内容占位符 2"/>
          <p:cNvSpPr>
            <a:spLocks noGrp="1"/>
          </p:cNvSpPr>
          <p:nvPr>
            <p:ph idx="1"/>
          </p:nvPr>
        </p:nvSpPr>
        <p:spPr>
          <a:xfrm>
            <a:off x="539552" y="1340769"/>
            <a:ext cx="7776864" cy="4825082"/>
          </a:xfrm>
        </p:spPr>
        <p:txBody>
          <a:bodyPr>
            <a:noAutofit/>
          </a:bodyPr>
          <a:lstStyle/>
          <a:p>
            <a:pPr>
              <a:lnSpc>
                <a:spcPct val="130000"/>
              </a:lnSpc>
              <a:buFont typeface="Wingdings" panose="05000000000000000000" charset="0"/>
              <a:buChar char="p"/>
              <a:defRPr/>
            </a:pPr>
            <a:r>
              <a:rPr lang="en-US" sz="2300" b="1" dirty="0">
                <a:solidFill>
                  <a:schemeClr val="tx2">
                    <a:lumMod val="60000"/>
                    <a:lumOff val="40000"/>
                  </a:schemeClr>
                </a:solidFill>
              </a:rPr>
              <a:t> </a:t>
            </a:r>
            <a:r>
              <a:rPr sz="2800" b="1" dirty="0">
                <a:solidFill>
                  <a:schemeClr val="tx2">
                    <a:lumMod val="60000"/>
                    <a:lumOff val="40000"/>
                  </a:schemeClr>
                </a:solidFill>
              </a:rPr>
              <a:t>软件系统的设计和实现</a:t>
            </a:r>
            <a:endParaRPr sz="2800" b="1" dirty="0">
              <a:solidFill>
                <a:schemeClr val="tx2">
                  <a:lumMod val="60000"/>
                  <a:lumOff val="40000"/>
                </a:schemeClr>
              </a:solidFill>
            </a:endParaRPr>
          </a:p>
          <a:p>
            <a:pPr>
              <a:lnSpc>
                <a:spcPct val="130000"/>
              </a:lnSpc>
              <a:defRPr/>
            </a:pPr>
            <a:r>
              <a:rPr sz="2000" b="1" dirty="0"/>
              <a:t>对手功能康复软件系统进行</a:t>
            </a:r>
            <a:r>
              <a:rPr sz="2000" b="1" dirty="0">
                <a:solidFill>
                  <a:srgbClr val="C00000"/>
                </a:solidFill>
              </a:rPr>
              <a:t>需求分析</a:t>
            </a:r>
            <a:r>
              <a:rPr sz="2000" b="1" dirty="0"/>
              <a:t>，提出软件系统的</a:t>
            </a:r>
            <a:r>
              <a:rPr sz="2000" b="1" dirty="0">
                <a:solidFill>
                  <a:srgbClr val="C00000"/>
                </a:solidFill>
              </a:rPr>
              <a:t>整体架构和功能模块</a:t>
            </a:r>
            <a:r>
              <a:rPr sz="2000" b="1" dirty="0"/>
              <a:t>，设计软件系统数据库和人机交互界面。</a:t>
            </a:r>
            <a:endParaRPr sz="2000" b="1" dirty="0"/>
          </a:p>
          <a:p>
            <a:pPr>
              <a:lnSpc>
                <a:spcPct val="130000"/>
              </a:lnSpc>
              <a:defRPr/>
            </a:pPr>
            <a:endParaRPr sz="2000" b="1" dirty="0"/>
          </a:p>
          <a:p>
            <a:pPr>
              <a:lnSpc>
                <a:spcPct val="130000"/>
              </a:lnSpc>
              <a:defRPr/>
            </a:pPr>
            <a:r>
              <a:rPr sz="2000" b="1" dirty="0"/>
              <a:t>设计</a:t>
            </a:r>
            <a:r>
              <a:rPr sz="2000" b="1" dirty="0">
                <a:sym typeface="+mn-ea"/>
              </a:rPr>
              <a:t>评估</a:t>
            </a:r>
            <a:r>
              <a:rPr sz="2000" b="1" dirty="0"/>
              <a:t>患者手部状况</a:t>
            </a:r>
            <a:r>
              <a:rPr lang="zh-CN" sz="2000" b="1" dirty="0"/>
              <a:t>的游戏</a:t>
            </a:r>
            <a:r>
              <a:rPr sz="2000" b="1" dirty="0"/>
              <a:t>，</a:t>
            </a:r>
            <a:r>
              <a:rPr lang="zh-CN" sz="2000" b="1" dirty="0"/>
              <a:t>对</a:t>
            </a:r>
            <a:r>
              <a:rPr sz="2000" b="1" dirty="0">
                <a:sym typeface="+mn-ea"/>
              </a:rPr>
              <a:t>采集的手部运动信息进行筛选和处理</a:t>
            </a:r>
            <a:r>
              <a:rPr lang="zh-CN" sz="2000" b="1" dirty="0">
                <a:sym typeface="+mn-ea"/>
              </a:rPr>
              <a:t>，评估</a:t>
            </a:r>
            <a:r>
              <a:rPr sz="2000" b="1" dirty="0">
                <a:sym typeface="+mn-ea"/>
              </a:rPr>
              <a:t>患者手部功能状态水平</a:t>
            </a:r>
            <a:r>
              <a:rPr lang="zh-CN" sz="2000" b="1" dirty="0">
                <a:sym typeface="+mn-ea"/>
              </a:rPr>
              <a:t>，</a:t>
            </a:r>
            <a:r>
              <a:rPr sz="2000" b="1" dirty="0">
                <a:sym typeface="+mn-ea"/>
              </a:rPr>
              <a:t>提出</a:t>
            </a:r>
            <a:r>
              <a:rPr sz="2000" b="1" dirty="0">
                <a:solidFill>
                  <a:srgbClr val="C00000"/>
                </a:solidFill>
                <a:sym typeface="+mn-ea"/>
              </a:rPr>
              <a:t>康复评估指标</a:t>
            </a:r>
            <a:r>
              <a:rPr sz="2000" b="1" dirty="0"/>
              <a:t>。</a:t>
            </a:r>
            <a:endParaRPr sz="2000" b="1" dirty="0"/>
          </a:p>
          <a:p>
            <a:pPr>
              <a:lnSpc>
                <a:spcPct val="130000"/>
              </a:lnSpc>
              <a:defRPr/>
            </a:pPr>
            <a:endParaRPr sz="2000" b="1" dirty="0"/>
          </a:p>
          <a:p>
            <a:pPr>
              <a:lnSpc>
                <a:spcPct val="130000"/>
              </a:lnSpc>
              <a:defRPr/>
            </a:pPr>
            <a:r>
              <a:rPr sz="2000" b="1" dirty="0"/>
              <a:t>研究</a:t>
            </a:r>
            <a:r>
              <a:rPr lang="zh-CN" sz="2000" b="1" dirty="0"/>
              <a:t>患者训练期间</a:t>
            </a:r>
            <a:r>
              <a:rPr sz="2000" b="1" dirty="0"/>
              <a:t>各个指标的变化趋势，为</a:t>
            </a:r>
            <a:r>
              <a:rPr sz="2000" b="1" dirty="0">
                <a:sym typeface="+mn-ea"/>
              </a:rPr>
              <a:t>患者</a:t>
            </a:r>
            <a:r>
              <a:rPr sz="2000" b="1" dirty="0"/>
              <a:t>提供手部康复训练</a:t>
            </a:r>
            <a:r>
              <a:rPr sz="2000" b="1" dirty="0">
                <a:solidFill>
                  <a:srgbClr val="C00000"/>
                </a:solidFill>
              </a:rPr>
              <a:t>具体方案和治疗计划</a:t>
            </a:r>
            <a:r>
              <a:rPr sz="2000" b="1" dirty="0"/>
              <a:t>，定时检验训练效果，修改训练计划。</a:t>
            </a:r>
            <a:endParaRPr lang="zh-CN" altLang="en-US" sz="2000" b="1" dirty="0" smtClean="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wipe(left)">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wipe(left)">
                                      <p:cBhvr>
                                        <p:cTn id="12" dur="500"/>
                                        <p:tgtEl>
                                          <p:spTgt spid="819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wipe(left)">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436"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348480" cy="706120"/>
          </a:xfrm>
        </p:spPr>
        <p:txBody>
          <a:bodyPr>
            <a:normAutofit fontScale="90000"/>
          </a:bodyPr>
          <a:lstStyle/>
          <a:p>
            <a:pPr eaLnBrk="1" hangingPunct="1">
              <a:defRPr/>
            </a:pPr>
            <a:r>
              <a:rPr lang="zh-CN" altLang="en-US" b="1" dirty="0"/>
              <a:t>研究内容</a:t>
            </a:r>
            <a:endParaRPr lang="zh-CN" altLang="en-US" b="1" dirty="0"/>
          </a:p>
        </p:txBody>
      </p:sp>
      <p:sp>
        <p:nvSpPr>
          <p:cNvPr id="8195" name="内容占位符 2"/>
          <p:cNvSpPr>
            <a:spLocks noGrp="1"/>
          </p:cNvSpPr>
          <p:nvPr>
            <p:ph idx="1"/>
          </p:nvPr>
        </p:nvSpPr>
        <p:spPr>
          <a:xfrm>
            <a:off x="506532" y="1263299"/>
            <a:ext cx="7776864" cy="4825082"/>
          </a:xfrm>
        </p:spPr>
        <p:txBody>
          <a:bodyPr>
            <a:noAutofit/>
          </a:bodyPr>
          <a:lstStyle/>
          <a:p>
            <a:pPr>
              <a:lnSpc>
                <a:spcPct val="130000"/>
              </a:lnSpc>
              <a:buFont typeface="Wingdings" panose="05000000000000000000" charset="0"/>
              <a:buChar char="p"/>
              <a:defRPr/>
            </a:pPr>
            <a:r>
              <a:rPr lang="en-US" sz="2800" b="1" dirty="0">
                <a:solidFill>
                  <a:schemeClr val="tx2">
                    <a:lumMod val="60000"/>
                    <a:lumOff val="40000"/>
                  </a:schemeClr>
                </a:solidFill>
              </a:rPr>
              <a:t> </a:t>
            </a:r>
            <a:r>
              <a:rPr sz="2800" b="1" dirty="0">
                <a:solidFill>
                  <a:schemeClr val="tx2">
                    <a:lumMod val="60000"/>
                    <a:lumOff val="40000"/>
                  </a:schemeClr>
                </a:solidFill>
              </a:rPr>
              <a:t>手功能康复训练3D游戏的设计与实现</a:t>
            </a:r>
            <a:endParaRPr sz="2800" b="1" dirty="0">
              <a:solidFill>
                <a:schemeClr val="tx2">
                  <a:lumMod val="60000"/>
                  <a:lumOff val="40000"/>
                </a:schemeClr>
              </a:solidFill>
            </a:endParaRPr>
          </a:p>
          <a:p>
            <a:pPr>
              <a:lnSpc>
                <a:spcPct val="150000"/>
              </a:lnSpc>
              <a:defRPr/>
            </a:pPr>
            <a:r>
              <a:rPr sz="2000" b="1" dirty="0"/>
              <a:t>实现手功能康复</a:t>
            </a:r>
            <a:r>
              <a:rPr sz="2000" b="1" dirty="0">
                <a:solidFill>
                  <a:srgbClr val="C00000"/>
                </a:solidFill>
              </a:rPr>
              <a:t>被动模式、主动模式和单次触发模式</a:t>
            </a:r>
            <a:r>
              <a:rPr sz="2000" b="1" dirty="0"/>
              <a:t>的多模式训练控制，实现</a:t>
            </a:r>
            <a:r>
              <a:rPr lang="zh-CN" sz="2000" b="1" dirty="0"/>
              <a:t>手</a:t>
            </a:r>
            <a:r>
              <a:rPr sz="2000" b="1" dirty="0"/>
              <a:t>指</a:t>
            </a:r>
            <a:r>
              <a:rPr sz="2000" b="1" dirty="0">
                <a:solidFill>
                  <a:srgbClr val="C00000"/>
                </a:solidFill>
              </a:rPr>
              <a:t>对捏、抓取和抓握</a:t>
            </a:r>
            <a:r>
              <a:rPr sz="2000" b="1" dirty="0"/>
              <a:t>以及</a:t>
            </a:r>
            <a:r>
              <a:rPr sz="2000" b="1" dirty="0">
                <a:solidFill>
                  <a:srgbClr val="C00000"/>
                </a:solidFill>
              </a:rPr>
              <a:t>分离性的单指运动</a:t>
            </a:r>
            <a:r>
              <a:rPr sz="2000" b="1" dirty="0"/>
              <a:t>等多功能训练控制。</a:t>
            </a:r>
            <a:endParaRPr sz="2000" b="1" dirty="0"/>
          </a:p>
          <a:p>
            <a:pPr>
              <a:lnSpc>
                <a:spcPct val="130000"/>
              </a:lnSpc>
              <a:defRPr/>
            </a:pPr>
            <a:endParaRPr sz="2000" b="1" dirty="0"/>
          </a:p>
          <a:p>
            <a:pPr>
              <a:lnSpc>
                <a:spcPct val="130000"/>
              </a:lnSpc>
              <a:defRPr/>
            </a:pPr>
            <a:r>
              <a:rPr sz="2000" b="1" dirty="0"/>
              <a:t>针对患者手部功能能力水平、康复机器人模式特点、患者心理需求和手部功能性训练要求，设计</a:t>
            </a:r>
            <a:r>
              <a:rPr sz="2000" b="1" dirty="0">
                <a:solidFill>
                  <a:srgbClr val="C00000"/>
                </a:solidFill>
              </a:rPr>
              <a:t>丰富的虚拟现实训练场景</a:t>
            </a:r>
            <a:r>
              <a:rPr sz="2000" b="1" dirty="0"/>
              <a:t>，避免产生训练时单调枯燥的情况。</a:t>
            </a:r>
            <a:endParaRPr sz="2000" b="1" dirty="0"/>
          </a:p>
          <a:p>
            <a:pPr>
              <a:lnSpc>
                <a:spcPct val="130000"/>
              </a:lnSpc>
              <a:defRPr/>
            </a:pPr>
            <a:endParaRPr sz="2000" b="1" dirty="0"/>
          </a:p>
          <a:p>
            <a:pPr>
              <a:lnSpc>
                <a:spcPct val="130000"/>
              </a:lnSpc>
              <a:defRPr/>
            </a:pPr>
            <a:r>
              <a:rPr sz="2000" b="1" dirty="0"/>
              <a:t>在游戏设计中通过</a:t>
            </a:r>
            <a:r>
              <a:rPr lang="zh-CN" sz="2000" b="1" dirty="0">
                <a:solidFill>
                  <a:srgbClr val="C00000"/>
                </a:solidFill>
              </a:rPr>
              <a:t>音效、场景渲染、</a:t>
            </a:r>
            <a:r>
              <a:rPr sz="2000" b="1" dirty="0">
                <a:solidFill>
                  <a:srgbClr val="C00000"/>
                </a:solidFill>
              </a:rPr>
              <a:t>得分</a:t>
            </a:r>
            <a:r>
              <a:rPr lang="zh-CN" sz="2000" b="1" dirty="0">
                <a:solidFill>
                  <a:srgbClr val="C00000"/>
                </a:solidFill>
              </a:rPr>
              <a:t>机制</a:t>
            </a:r>
            <a:r>
              <a:rPr sz="2000" b="1" dirty="0"/>
              <a:t>等方式对训练者进行一定的</a:t>
            </a:r>
            <a:r>
              <a:rPr sz="2000" b="1" dirty="0">
                <a:solidFill>
                  <a:srgbClr val="C00000"/>
                </a:solidFill>
              </a:rPr>
              <a:t>激励</a:t>
            </a:r>
            <a:r>
              <a:rPr sz="2000" b="1" dirty="0"/>
              <a:t>，以达到更好的训练效果。</a:t>
            </a:r>
            <a:endParaRPr sz="2000" b="1"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wipe(left)">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wipe(left)">
                                      <p:cBhvr>
                                        <p:cTn id="12" dur="500"/>
                                        <p:tgtEl>
                                          <p:spTgt spid="819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wipe(left)">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166"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441825" cy="706120"/>
          </a:xfrm>
        </p:spPr>
        <p:txBody>
          <a:bodyPr>
            <a:normAutofit fontScale="90000"/>
          </a:bodyPr>
          <a:lstStyle/>
          <a:p>
            <a:pPr eaLnBrk="1" hangingPunct="1">
              <a:defRPr/>
            </a:pPr>
            <a:r>
              <a:rPr lang="zh-CN" altLang="en-US" b="1" dirty="0"/>
              <a:t>目前已完成内容</a:t>
            </a:r>
            <a:endParaRPr lang="zh-CN" altLang="en-US" b="1" dirty="0"/>
          </a:p>
        </p:txBody>
      </p:sp>
      <p:sp>
        <p:nvSpPr>
          <p:cNvPr id="8195" name="内容占位符 2"/>
          <p:cNvSpPr>
            <a:spLocks noGrp="1"/>
          </p:cNvSpPr>
          <p:nvPr>
            <p:ph idx="1"/>
          </p:nvPr>
        </p:nvSpPr>
        <p:spPr>
          <a:xfrm>
            <a:off x="768985" y="1524635"/>
            <a:ext cx="6647180" cy="1555750"/>
          </a:xfrm>
        </p:spPr>
        <p:txBody>
          <a:bodyPr>
            <a:normAutofit/>
          </a:bodyPr>
          <a:lstStyle/>
          <a:p>
            <a:pPr marL="0" indent="0">
              <a:lnSpc>
                <a:spcPct val="130000"/>
              </a:lnSpc>
              <a:buFont typeface="Wingdings" panose="05000000000000000000" charset="0"/>
              <a:buNone/>
              <a:defRPr/>
            </a:pPr>
            <a:r>
              <a:rPr lang="en-US" sz="2800" b="1" dirty="0">
                <a:solidFill>
                  <a:schemeClr val="tx2">
                    <a:lumMod val="60000"/>
                    <a:lumOff val="40000"/>
                  </a:schemeClr>
                </a:solidFill>
                <a:sym typeface="+mn-ea"/>
              </a:rPr>
              <a:t> </a:t>
            </a:r>
            <a:r>
              <a:rPr sz="2800" b="1" dirty="0">
                <a:solidFill>
                  <a:schemeClr val="tx2">
                    <a:lumMod val="60000"/>
                    <a:lumOff val="40000"/>
                  </a:schemeClr>
                </a:solidFill>
                <a:sym typeface="+mn-ea"/>
              </a:rPr>
              <a:t>手功能康复训练3D游戏的设计与实现</a:t>
            </a:r>
            <a:endParaRPr sz="2400" b="1" dirty="0">
              <a:solidFill>
                <a:schemeClr val="tx1"/>
              </a:solidFill>
              <a:sym typeface="+mn-ea"/>
            </a:endParaRPr>
          </a:p>
          <a:p>
            <a:pPr>
              <a:lnSpc>
                <a:spcPct val="150000"/>
              </a:lnSpc>
              <a:defRPr/>
            </a:pPr>
            <a:endParaRPr lang="zh-CN" altLang="en-US" sz="2000" b="1" dirty="0" smtClean="0"/>
          </a:p>
          <a:p>
            <a:pPr>
              <a:lnSpc>
                <a:spcPct val="150000"/>
              </a:lnSpc>
              <a:defRPr/>
            </a:pPr>
            <a:endParaRPr lang="zh-CN" altLang="en-US" sz="2000" b="1" dirty="0" smtClean="0"/>
          </a:p>
        </p:txBody>
      </p:sp>
      <p:grpSp>
        <p:nvGrpSpPr>
          <p:cNvPr id="9" name="组合 8"/>
          <p:cNvGrpSpPr/>
          <p:nvPr/>
        </p:nvGrpSpPr>
        <p:grpSpPr>
          <a:xfrm>
            <a:off x="879475" y="3001010"/>
            <a:ext cx="7310120" cy="2475230"/>
            <a:chOff x="1418" y="5698"/>
            <a:chExt cx="11512" cy="3898"/>
          </a:xfrm>
        </p:grpSpPr>
        <p:cxnSp>
          <p:nvCxnSpPr>
            <p:cNvPr id="10" name="直接连接符 4"/>
            <p:cNvCxnSpPr/>
            <p:nvPr/>
          </p:nvCxnSpPr>
          <p:spPr>
            <a:xfrm>
              <a:off x="1418" y="7428"/>
              <a:ext cx="11027" cy="77"/>
            </a:xfrm>
            <a:prstGeom prst="line">
              <a:avLst/>
            </a:prstGeom>
            <a:ln w="57150" cap="flat" cmpd="sng">
              <a:solidFill>
                <a:srgbClr val="414455"/>
              </a:solidFill>
              <a:prstDash val="solid"/>
              <a:headEnd type="none" w="med" len="med"/>
              <a:tailEnd type="triangle" w="med" len="med"/>
            </a:ln>
          </p:spPr>
        </p:cxnSp>
        <p:sp>
          <p:nvSpPr>
            <p:cNvPr id="11" name="椭圆 17"/>
            <p:cNvSpPr/>
            <p:nvPr/>
          </p:nvSpPr>
          <p:spPr>
            <a:xfrm>
              <a:off x="2218" y="7233"/>
              <a:ext cx="450" cy="467"/>
            </a:xfrm>
            <a:prstGeom prst="ellipse">
              <a:avLst/>
            </a:prstGeom>
            <a:solidFill>
              <a:srgbClr val="7F7F7F"/>
            </a:solidFill>
            <a:ln w="9525">
              <a:noFill/>
            </a:ln>
          </p:spPr>
          <p:txBody>
            <a:bodyPr anchor="ctr"/>
            <a:p>
              <a:pPr algn="ctr"/>
              <a:endParaRPr lang="zh-CN" altLang="en-US" dirty="0">
                <a:solidFill>
                  <a:srgbClr val="FFFFFF"/>
                </a:solidFill>
                <a:latin typeface="Calibri" panose="020F0502020204030204" pitchFamily="34" charset="0"/>
              </a:endParaRPr>
            </a:p>
          </p:txBody>
        </p:sp>
        <p:sp>
          <p:nvSpPr>
            <p:cNvPr id="12" name="椭圆 18"/>
            <p:cNvSpPr/>
            <p:nvPr/>
          </p:nvSpPr>
          <p:spPr>
            <a:xfrm>
              <a:off x="4815" y="7195"/>
              <a:ext cx="448" cy="468"/>
            </a:xfrm>
            <a:prstGeom prst="ellipse">
              <a:avLst/>
            </a:prstGeom>
            <a:solidFill>
              <a:srgbClr val="7F7F7F"/>
            </a:solidFill>
            <a:ln w="9525">
              <a:noFill/>
            </a:ln>
          </p:spPr>
          <p:txBody>
            <a:bodyPr anchor="ctr"/>
            <a:p>
              <a:pPr algn="ctr"/>
              <a:endParaRPr lang="zh-CN" altLang="en-US" dirty="0">
                <a:solidFill>
                  <a:srgbClr val="FFFFFF"/>
                </a:solidFill>
                <a:latin typeface="Calibri" panose="020F0502020204030204" pitchFamily="34" charset="0"/>
              </a:endParaRPr>
            </a:p>
          </p:txBody>
        </p:sp>
        <p:sp>
          <p:nvSpPr>
            <p:cNvPr id="13" name="椭圆 19"/>
            <p:cNvSpPr/>
            <p:nvPr/>
          </p:nvSpPr>
          <p:spPr>
            <a:xfrm>
              <a:off x="7625" y="7235"/>
              <a:ext cx="450" cy="470"/>
            </a:xfrm>
            <a:prstGeom prst="ellipse">
              <a:avLst/>
            </a:prstGeom>
            <a:solidFill>
              <a:srgbClr val="7F7F7F"/>
            </a:solidFill>
            <a:ln w="9525">
              <a:noFill/>
            </a:ln>
          </p:spPr>
          <p:txBody>
            <a:bodyPr anchor="ctr"/>
            <a:p>
              <a:pPr algn="ctr"/>
              <a:endParaRPr lang="zh-CN" altLang="en-US" dirty="0">
                <a:solidFill>
                  <a:srgbClr val="FFFFFF"/>
                </a:solidFill>
                <a:latin typeface="Calibri" panose="020F0502020204030204" pitchFamily="34" charset="0"/>
              </a:endParaRPr>
            </a:p>
          </p:txBody>
        </p:sp>
        <p:sp>
          <p:nvSpPr>
            <p:cNvPr id="14" name="椭圆 20"/>
            <p:cNvSpPr/>
            <p:nvPr/>
          </p:nvSpPr>
          <p:spPr>
            <a:xfrm>
              <a:off x="10295" y="7270"/>
              <a:ext cx="450" cy="470"/>
            </a:xfrm>
            <a:prstGeom prst="ellipse">
              <a:avLst/>
            </a:prstGeom>
            <a:solidFill>
              <a:srgbClr val="7F7F7F"/>
            </a:solidFill>
            <a:ln w="9525">
              <a:noFill/>
            </a:ln>
          </p:spPr>
          <p:txBody>
            <a:bodyPr anchor="ctr"/>
            <a:p>
              <a:pPr algn="ctr"/>
              <a:endParaRPr lang="zh-CN" altLang="en-US" dirty="0">
                <a:solidFill>
                  <a:srgbClr val="FFFFFF"/>
                </a:solidFill>
                <a:latin typeface="Calibri" panose="020F0502020204030204" pitchFamily="34" charset="0"/>
              </a:endParaRPr>
            </a:p>
          </p:txBody>
        </p:sp>
        <p:sp>
          <p:nvSpPr>
            <p:cNvPr id="15" name="线形标注 2 14"/>
            <p:cNvSpPr/>
            <p:nvPr/>
          </p:nvSpPr>
          <p:spPr>
            <a:xfrm>
              <a:off x="3348" y="5698"/>
              <a:ext cx="1914" cy="908"/>
            </a:xfrm>
            <a:prstGeom prst="borderCallout2">
              <a:avLst>
                <a:gd name="adj1" fmla="val 18750"/>
                <a:gd name="adj2" fmla="val -2127"/>
                <a:gd name="adj3" fmla="val 18750"/>
                <a:gd name="adj4" fmla="val -16667"/>
                <a:gd name="adj5" fmla="val 166860"/>
                <a:gd name="adj6" fmla="val -50396"/>
              </a:avLst>
            </a:prstGeom>
            <a:solidFill>
              <a:srgbClr val="414455"/>
            </a:solidFill>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chemeClr val="lt1"/>
                  </a:solidFill>
                  <a:effectLst/>
                  <a:uLnTx/>
                  <a:uFillTx/>
                  <a:latin typeface="+mn-lt"/>
                  <a:ea typeface="+mn-ea"/>
                  <a:cs typeface="+mn-cs"/>
                </a:rPr>
                <a:t>场景主题</a:t>
              </a:r>
              <a:endParaRPr kumimoji="0" lang="zh-CN" altLang="en-US" sz="2000" b="0" i="0" u="none" strike="noStrike" kern="1200" cap="none" spc="0" normalizeH="0" baseline="0" noProof="0" dirty="0">
                <a:ln>
                  <a:noFill/>
                </a:ln>
                <a:solidFill>
                  <a:schemeClr val="lt1"/>
                </a:solidFill>
                <a:effectLst/>
                <a:uLnTx/>
                <a:uFillTx/>
                <a:latin typeface="+mn-lt"/>
                <a:ea typeface="+mn-ea"/>
                <a:cs typeface="+mn-cs"/>
              </a:endParaRPr>
            </a:p>
          </p:txBody>
        </p:sp>
        <p:sp>
          <p:nvSpPr>
            <p:cNvPr id="16" name="线形标注 1 15"/>
            <p:cNvSpPr/>
            <p:nvPr/>
          </p:nvSpPr>
          <p:spPr>
            <a:xfrm>
              <a:off x="5525" y="8608"/>
              <a:ext cx="1905" cy="948"/>
            </a:xfrm>
            <a:prstGeom prst="borderCallout1">
              <a:avLst>
                <a:gd name="adj1" fmla="val 24381"/>
                <a:gd name="adj2" fmla="val -2730"/>
                <a:gd name="adj3" fmla="val -101467"/>
                <a:gd name="adj4" fmla="val -25260"/>
              </a:avLst>
            </a:prstGeom>
            <a:solidFill>
              <a:srgbClr val="414455"/>
            </a:solidFill>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chemeClr val="lt1"/>
                  </a:solidFill>
                  <a:effectLst/>
                  <a:uLnTx/>
                  <a:uFillTx/>
                  <a:latin typeface="+mn-lt"/>
                  <a:ea typeface="+mn-ea"/>
                  <a:cs typeface="+mn-cs"/>
                </a:rPr>
                <a:t>通信协议</a:t>
              </a:r>
              <a:endParaRPr kumimoji="0" lang="zh-CN" altLang="en-US" sz="2000" b="0" i="0" u="none" strike="noStrike" kern="1200" cap="none" spc="0" normalizeH="0" baseline="0" noProof="0" dirty="0">
                <a:ln>
                  <a:noFill/>
                </a:ln>
                <a:solidFill>
                  <a:schemeClr val="lt1"/>
                </a:solidFill>
                <a:effectLst/>
                <a:uLnTx/>
                <a:uFillTx/>
                <a:latin typeface="+mn-lt"/>
                <a:ea typeface="+mn-ea"/>
                <a:cs typeface="+mn-cs"/>
              </a:endParaRPr>
            </a:p>
          </p:txBody>
        </p:sp>
        <p:sp>
          <p:nvSpPr>
            <p:cNvPr id="17" name="线形标注 2 16"/>
            <p:cNvSpPr/>
            <p:nvPr/>
          </p:nvSpPr>
          <p:spPr>
            <a:xfrm>
              <a:off x="8870" y="5698"/>
              <a:ext cx="2043" cy="908"/>
            </a:xfrm>
            <a:prstGeom prst="borderCallout2">
              <a:avLst>
                <a:gd name="adj1" fmla="val 18750"/>
                <a:gd name="adj2" fmla="val -2127"/>
                <a:gd name="adj3" fmla="val 18750"/>
                <a:gd name="adj4" fmla="val -16667"/>
                <a:gd name="adj5" fmla="val 166860"/>
                <a:gd name="adj6" fmla="val -50396"/>
              </a:avLst>
            </a:prstGeom>
            <a:solidFill>
              <a:srgbClr val="414455"/>
            </a:solidFill>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chemeClr val="lt1"/>
                  </a:solidFill>
                  <a:effectLst/>
                  <a:uLnTx/>
                  <a:uFillTx/>
                  <a:latin typeface="+mn-lt"/>
                  <a:ea typeface="+mn-ea"/>
                  <a:cs typeface="+mn-cs"/>
                </a:rPr>
                <a:t>游戏开发</a:t>
              </a:r>
              <a:endParaRPr kumimoji="0" lang="zh-CN" altLang="en-US" sz="2000" b="0" i="0" u="none" strike="noStrike" kern="1200" cap="none" spc="0" normalizeH="0" baseline="0" noProof="0" dirty="0">
                <a:ln>
                  <a:noFill/>
                </a:ln>
                <a:solidFill>
                  <a:schemeClr val="lt1"/>
                </a:solidFill>
                <a:effectLst/>
                <a:uLnTx/>
                <a:uFillTx/>
                <a:latin typeface="+mn-lt"/>
                <a:ea typeface="+mn-ea"/>
                <a:cs typeface="+mn-cs"/>
              </a:endParaRPr>
            </a:p>
          </p:txBody>
        </p:sp>
        <p:sp>
          <p:nvSpPr>
            <p:cNvPr id="18" name="线形标注 1 17"/>
            <p:cNvSpPr/>
            <p:nvPr/>
          </p:nvSpPr>
          <p:spPr>
            <a:xfrm>
              <a:off x="11025" y="8648"/>
              <a:ext cx="1905" cy="948"/>
            </a:xfrm>
            <a:prstGeom prst="borderCallout1">
              <a:avLst>
                <a:gd name="adj1" fmla="val 24381"/>
                <a:gd name="adj2" fmla="val -2730"/>
                <a:gd name="adj3" fmla="val -101467"/>
                <a:gd name="adj4" fmla="val -25260"/>
              </a:avLst>
            </a:prstGeom>
            <a:solidFill>
              <a:srgbClr val="414455"/>
            </a:solidFill>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2000" b="0" i="0" u="none" strike="noStrike" kern="1200" cap="none" spc="0" normalizeH="0" baseline="0" noProof="0" dirty="0">
                  <a:ln>
                    <a:noFill/>
                  </a:ln>
                  <a:solidFill>
                    <a:schemeClr val="lt1"/>
                  </a:solidFill>
                  <a:effectLst/>
                  <a:uLnTx/>
                  <a:uFillTx/>
                  <a:latin typeface="+mn-lt"/>
                  <a:ea typeface="+mn-ea"/>
                  <a:cs typeface="+mn-cs"/>
                </a:rPr>
                <a:t>游戏测试</a:t>
              </a:r>
              <a:endParaRPr kumimoji="0" lang="zh-CN" altLang="en-US" sz="2000" b="0" i="0" u="none" strike="noStrike" kern="1200" cap="none" spc="0" normalizeH="0" baseline="0" noProof="0" dirty="0">
                <a:ln>
                  <a:noFill/>
                </a:ln>
                <a:solidFill>
                  <a:schemeClr val="lt1"/>
                </a:solidFill>
                <a:effectLst/>
                <a:uLnTx/>
                <a:uFillTx/>
                <a:latin typeface="+mn-lt"/>
                <a:ea typeface="+mn-ea"/>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801"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441825" cy="706120"/>
          </a:xfrm>
        </p:spPr>
        <p:txBody>
          <a:bodyPr>
            <a:normAutofit fontScale="90000"/>
          </a:bodyPr>
          <a:lstStyle/>
          <a:p>
            <a:pPr eaLnBrk="1" hangingPunct="1">
              <a:defRPr/>
            </a:pPr>
            <a:r>
              <a:rPr lang="zh-CN" altLang="en-US" b="1" dirty="0"/>
              <a:t>目前已完成内容</a:t>
            </a:r>
            <a:endParaRPr lang="zh-CN" altLang="en-US" b="1" dirty="0"/>
          </a:p>
        </p:txBody>
      </p:sp>
      <p:sp>
        <p:nvSpPr>
          <p:cNvPr id="8195" name="内容占位符 2"/>
          <p:cNvSpPr>
            <a:spLocks noGrp="1"/>
          </p:cNvSpPr>
          <p:nvPr>
            <p:ph idx="1"/>
          </p:nvPr>
        </p:nvSpPr>
        <p:spPr>
          <a:xfrm>
            <a:off x="462915" y="1340485"/>
            <a:ext cx="7992745" cy="5517515"/>
          </a:xfrm>
        </p:spPr>
        <p:txBody>
          <a:bodyPr>
            <a:normAutofit/>
          </a:bodyPr>
          <a:lstStyle/>
          <a:p>
            <a:pPr>
              <a:lnSpc>
                <a:spcPct val="130000"/>
              </a:lnSpc>
              <a:buFont typeface="Wingdings" panose="05000000000000000000" charset="0"/>
              <a:buChar char=""/>
              <a:defRPr/>
            </a:pPr>
            <a:r>
              <a:rPr lang="en-US" sz="2800" b="1" dirty="0">
                <a:solidFill>
                  <a:schemeClr val="tx2">
                    <a:lumMod val="60000"/>
                    <a:lumOff val="40000"/>
                  </a:schemeClr>
                </a:solidFill>
                <a:sym typeface="+mn-ea"/>
              </a:rPr>
              <a:t> </a:t>
            </a:r>
            <a:r>
              <a:rPr sz="2800" b="1" dirty="0">
                <a:solidFill>
                  <a:schemeClr val="tx2">
                    <a:lumMod val="60000"/>
                    <a:lumOff val="40000"/>
                  </a:schemeClr>
                </a:solidFill>
              </a:rPr>
              <a:t>游戏场景主题的设计</a:t>
            </a:r>
            <a:endParaRPr sz="2800" b="1" dirty="0">
              <a:solidFill>
                <a:schemeClr val="tx2">
                  <a:lumMod val="60000"/>
                  <a:lumOff val="40000"/>
                </a:schemeClr>
              </a:solidFill>
            </a:endParaRPr>
          </a:p>
          <a:p>
            <a:pPr>
              <a:lnSpc>
                <a:spcPct val="150000"/>
              </a:lnSpc>
              <a:defRPr/>
            </a:pPr>
            <a:r>
              <a:rPr lang="zh-CN" altLang="en-US" sz="2000" b="1" dirty="0" smtClean="0"/>
              <a:t>根据脑卒中患者的</a:t>
            </a:r>
            <a:r>
              <a:rPr sz="2000" b="1" dirty="0">
                <a:solidFill>
                  <a:srgbClr val="C00000"/>
                </a:solidFill>
              </a:rPr>
              <a:t>手功能水平</a:t>
            </a:r>
            <a:r>
              <a:rPr lang="zh-CN" altLang="en-US" sz="2000" b="1" dirty="0" smtClean="0"/>
              <a:t>和</a:t>
            </a:r>
            <a:r>
              <a:rPr lang="zh-CN" altLang="en-US" sz="2000" b="1" dirty="0" smtClean="0">
                <a:solidFill>
                  <a:srgbClr val="C00000"/>
                </a:solidFill>
              </a:rPr>
              <a:t>心理健康需求</a:t>
            </a:r>
            <a:r>
              <a:rPr lang="zh-CN" altLang="en-US" sz="2000" b="1" dirty="0" smtClean="0"/>
              <a:t>，结合</a:t>
            </a:r>
            <a:r>
              <a:rPr lang="zh-CN" altLang="en-US" sz="2000" b="1" dirty="0" smtClean="0">
                <a:solidFill>
                  <a:srgbClr val="C00000"/>
                </a:solidFill>
              </a:rPr>
              <a:t>康复机器人模式特点</a:t>
            </a:r>
            <a:r>
              <a:rPr lang="zh-CN" altLang="en-US" sz="2000" b="1" dirty="0" smtClean="0"/>
              <a:t>，进行游戏场景的设计。</a:t>
            </a:r>
            <a:endParaRPr lang="zh-CN" altLang="en-US" sz="2000" b="1" dirty="0" smtClean="0"/>
          </a:p>
          <a:p>
            <a:pPr>
              <a:lnSpc>
                <a:spcPct val="150000"/>
              </a:lnSpc>
              <a:defRPr/>
            </a:pPr>
            <a:endParaRPr lang="zh-CN" altLang="en-US" sz="2000" b="1" dirty="0" smtClean="0"/>
          </a:p>
          <a:p>
            <a:pPr>
              <a:lnSpc>
                <a:spcPct val="150000"/>
              </a:lnSpc>
              <a:defRPr/>
            </a:pPr>
            <a:r>
              <a:rPr lang="zh-CN" altLang="en-US" sz="2000" b="1" dirty="0" smtClean="0"/>
              <a:t>虚拟训练场景中背景色</a:t>
            </a:r>
            <a:r>
              <a:rPr lang="zh-CN" altLang="en-US" sz="2000" b="1" dirty="0" smtClean="0">
                <a:solidFill>
                  <a:srgbClr val="C00000"/>
                </a:solidFill>
              </a:rPr>
              <a:t>色调明亮</a:t>
            </a:r>
            <a:r>
              <a:rPr lang="zh-CN" altLang="en-US" sz="2000" b="1" dirty="0" smtClean="0"/>
              <a:t>，游戏机制</a:t>
            </a:r>
            <a:r>
              <a:rPr lang="zh-CN" altLang="en-US" sz="2000" b="1" dirty="0" smtClean="0">
                <a:solidFill>
                  <a:srgbClr val="C00000"/>
                </a:solidFill>
              </a:rPr>
              <a:t>简单易操作</a:t>
            </a:r>
            <a:r>
              <a:rPr lang="zh-CN" altLang="en-US" sz="2000" b="1" dirty="0" smtClean="0"/>
              <a:t>，场景内容贴近</a:t>
            </a:r>
            <a:r>
              <a:rPr lang="zh-CN" altLang="en-US" sz="2000" b="1" dirty="0" smtClean="0">
                <a:solidFill>
                  <a:srgbClr val="C00000"/>
                </a:solidFill>
              </a:rPr>
              <a:t>实际生活</a:t>
            </a:r>
            <a:r>
              <a:rPr lang="zh-CN" altLang="en-US" sz="2000" b="1" dirty="0" smtClean="0"/>
              <a:t>。</a:t>
            </a:r>
            <a:endParaRPr lang="zh-CN" altLang="en-US" sz="2000" b="1" dirty="0" smtClean="0"/>
          </a:p>
          <a:p>
            <a:pPr>
              <a:lnSpc>
                <a:spcPct val="150000"/>
              </a:lnSpc>
              <a:defRPr/>
            </a:pPr>
            <a:endParaRPr lang="zh-CN" altLang="en-US" sz="2000" b="1" dirty="0" smtClean="0"/>
          </a:p>
          <a:p>
            <a:pPr>
              <a:lnSpc>
                <a:spcPct val="150000"/>
              </a:lnSpc>
              <a:defRPr/>
            </a:pPr>
            <a:r>
              <a:rPr lang="zh-CN" altLang="en-US" sz="2000" b="1" dirty="0" smtClean="0"/>
              <a:t>设计和实现了</a:t>
            </a:r>
            <a:r>
              <a:rPr lang="zh-CN" altLang="en-US" sz="2000" b="1" dirty="0" smtClean="0">
                <a:solidFill>
                  <a:srgbClr val="C00000"/>
                </a:solidFill>
              </a:rPr>
              <a:t>九个虚拟训练场景</a:t>
            </a:r>
            <a:r>
              <a:rPr lang="zh-CN" altLang="en-US" sz="2000" b="1" dirty="0" smtClean="0"/>
              <a:t>，分别是：疯狂的小球，气球射击，小狗吃蝴蝶，喷泉游戏，草地棒球，双人排球，打地鼠，欢乐农场，吃水果。</a:t>
            </a:r>
            <a:endParaRPr lang="zh-CN" altLang="en-US" sz="2000" b="1" dirty="0" smtClean="0"/>
          </a:p>
          <a:p>
            <a:pPr>
              <a:lnSpc>
                <a:spcPct val="150000"/>
              </a:lnSpc>
              <a:defRPr/>
            </a:pPr>
            <a:endParaRPr lang="zh-CN" altLang="en-US" sz="2400" b="1" dirty="0" smtClean="0"/>
          </a:p>
          <a:p>
            <a:pPr>
              <a:lnSpc>
                <a:spcPct val="150000"/>
              </a:lnSpc>
              <a:defRPr/>
            </a:pPr>
            <a:endParaRPr lang="zh-CN" altLang="en-US" sz="2000" b="1" dirty="0" smtClean="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wipe(left)">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 calcmode="lin" valueType="num">
                                      <p:cBhvr additive="base">
                                        <p:cTn id="12" dur="500" fill="hold"/>
                                        <p:tgtEl>
                                          <p:spTgt spid="8195">
                                            <p:txEl>
                                              <p:pRg st="3" end="3"/>
                                            </p:txEl>
                                          </p:spTgt>
                                        </p:tgtEl>
                                        <p:attrNameLst>
                                          <p:attrName>ppt_x</p:attrName>
                                        </p:attrNameLst>
                                      </p:cBhvr>
                                      <p:tavLst>
                                        <p:tav tm="0">
                                          <p:val>
                                            <p:strVal val="0-#ppt_w/2"/>
                                          </p:val>
                                        </p:tav>
                                        <p:tav tm="100000">
                                          <p:val>
                                            <p:strVal val="#ppt_x"/>
                                          </p:val>
                                        </p:tav>
                                      </p:tavLst>
                                    </p:anim>
                                    <p:anim calcmode="lin" valueType="num">
                                      <p:cBhvr additive="base">
                                        <p:cTn id="13" dur="500" fill="hold"/>
                                        <p:tgtEl>
                                          <p:spTgt spid="8195">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8195">
                                            <p:txEl>
                                              <p:pRg st="5" end="5"/>
                                            </p:txEl>
                                          </p:spTgt>
                                        </p:tgtEl>
                                        <p:attrNameLst>
                                          <p:attrName>style.visibility</p:attrName>
                                        </p:attrNameLst>
                                      </p:cBhvr>
                                      <p:to>
                                        <p:strVal val="visible"/>
                                      </p:to>
                                    </p:set>
                                    <p:animEffect transition="in" filter="wipe(left)">
                                      <p:cBhvr>
                                        <p:cTn id="18"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801"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441825" cy="706120"/>
          </a:xfrm>
        </p:spPr>
        <p:txBody>
          <a:bodyPr>
            <a:normAutofit fontScale="90000"/>
          </a:bodyPr>
          <a:lstStyle/>
          <a:p>
            <a:pPr eaLnBrk="1" hangingPunct="1">
              <a:defRPr/>
            </a:pPr>
            <a:r>
              <a:rPr lang="zh-CN" altLang="en-US" b="1" dirty="0"/>
              <a:t>目前已完成内容</a:t>
            </a:r>
            <a:endParaRPr lang="zh-CN" altLang="en-US" b="1" dirty="0"/>
          </a:p>
        </p:txBody>
      </p:sp>
      <p:sp>
        <p:nvSpPr>
          <p:cNvPr id="8195" name="内容占位符 2"/>
          <p:cNvSpPr>
            <a:spLocks noGrp="1"/>
          </p:cNvSpPr>
          <p:nvPr>
            <p:ph idx="1"/>
          </p:nvPr>
        </p:nvSpPr>
        <p:spPr>
          <a:xfrm>
            <a:off x="438150" y="1318260"/>
            <a:ext cx="8067040" cy="3557905"/>
          </a:xfrm>
        </p:spPr>
        <p:txBody>
          <a:bodyPr>
            <a:normAutofit/>
          </a:bodyPr>
          <a:lstStyle/>
          <a:p>
            <a:pPr>
              <a:lnSpc>
                <a:spcPct val="130000"/>
              </a:lnSpc>
              <a:buFont typeface="Wingdings" panose="05000000000000000000" charset="0"/>
              <a:buChar char=""/>
              <a:defRPr/>
            </a:pPr>
            <a:r>
              <a:rPr lang="en-US" sz="2800" b="1" dirty="0">
                <a:solidFill>
                  <a:schemeClr val="tx2">
                    <a:lumMod val="60000"/>
                    <a:lumOff val="40000"/>
                  </a:schemeClr>
                </a:solidFill>
              </a:rPr>
              <a:t> </a:t>
            </a:r>
            <a:r>
              <a:rPr sz="2800" b="1" dirty="0">
                <a:solidFill>
                  <a:schemeClr val="tx2">
                    <a:lumMod val="60000"/>
                    <a:lumOff val="40000"/>
                  </a:schemeClr>
                </a:solidFill>
              </a:rPr>
              <a:t>通信协议的确定</a:t>
            </a:r>
            <a:endParaRPr lang="zh-CN" altLang="en-US" sz="2800" b="1" dirty="0" smtClean="0">
              <a:solidFill>
                <a:schemeClr val="tx2">
                  <a:lumMod val="60000"/>
                  <a:lumOff val="40000"/>
                </a:schemeClr>
              </a:solidFill>
            </a:endParaRPr>
          </a:p>
          <a:p>
            <a:pPr>
              <a:lnSpc>
                <a:spcPct val="130000"/>
              </a:lnSpc>
              <a:defRPr/>
            </a:pPr>
            <a:r>
              <a:rPr lang="zh-CN" altLang="en-US" sz="2000" b="1" dirty="0" smtClean="0"/>
              <a:t>本系统使用用TCP/IP 的 </a:t>
            </a:r>
            <a:r>
              <a:rPr lang="zh-CN" altLang="en-US" sz="2000" b="1" dirty="0" smtClean="0">
                <a:solidFill>
                  <a:srgbClr val="C00000"/>
                </a:solidFill>
              </a:rPr>
              <a:t>SOCKET 通信</a:t>
            </a:r>
            <a:r>
              <a:rPr lang="zh-CN" altLang="en-US" sz="2000" b="1" dirty="0" smtClean="0"/>
              <a:t>，康复软件作为TCP服务器端，虚拟训练场景作为TCP客户端。</a:t>
            </a:r>
            <a:endParaRPr lang="zh-CN" altLang="en-US" sz="2000" b="1" dirty="0" smtClean="0"/>
          </a:p>
          <a:p>
            <a:pPr>
              <a:lnSpc>
                <a:spcPct val="130000"/>
              </a:lnSpc>
              <a:defRPr/>
            </a:pPr>
            <a:endParaRPr lang="zh-CN" altLang="en-US" sz="2000" b="1" dirty="0" smtClean="0"/>
          </a:p>
          <a:p>
            <a:pPr>
              <a:lnSpc>
                <a:spcPct val="130000"/>
              </a:lnSpc>
              <a:defRPr/>
            </a:pPr>
            <a:r>
              <a:rPr lang="zh-CN" altLang="en-US" sz="2000" b="1" dirty="0" smtClean="0"/>
              <a:t>根据康复训练需求和机器手的自身特征自定义通信协议的用户数据部分，主要有</a:t>
            </a:r>
            <a:r>
              <a:rPr lang="zh-CN" altLang="en-US" sz="2000" b="1" dirty="0" smtClean="0">
                <a:solidFill>
                  <a:srgbClr val="C00000"/>
                </a:solidFill>
              </a:rPr>
              <a:t>连接请求，游戏设置信息，角色控制信息，训练结果信息，关闭请求</a:t>
            </a:r>
            <a:r>
              <a:rPr lang="zh-CN" altLang="en-US" sz="2000" b="1" dirty="0" smtClean="0"/>
              <a:t>。</a:t>
            </a:r>
            <a:endParaRPr lang="zh-CN" altLang="en-US" sz="2000" b="1" dirty="0" smtClean="0"/>
          </a:p>
          <a:p>
            <a:pPr>
              <a:lnSpc>
                <a:spcPct val="130000"/>
              </a:lnSpc>
              <a:defRPr/>
            </a:pPr>
            <a:endParaRPr lang="zh-CN" altLang="en-US" sz="2000" b="1" dirty="0" smtClean="0"/>
          </a:p>
          <a:p>
            <a:pPr>
              <a:lnSpc>
                <a:spcPct val="130000"/>
              </a:lnSpc>
              <a:defRPr/>
            </a:pPr>
            <a:endParaRPr lang="zh-CN" altLang="en-US" sz="2000" b="1" dirty="0" smtClean="0"/>
          </a:p>
        </p:txBody>
      </p:sp>
      <p:graphicFrame>
        <p:nvGraphicFramePr>
          <p:cNvPr id="4" name="表格 3"/>
          <p:cNvGraphicFramePr/>
          <p:nvPr/>
        </p:nvGraphicFramePr>
        <p:xfrm>
          <a:off x="457200" y="3058160"/>
          <a:ext cx="8228330" cy="2044065"/>
        </p:xfrm>
        <a:graphic>
          <a:graphicData uri="http://schemas.openxmlformats.org/drawingml/2006/table">
            <a:tbl>
              <a:tblPr firstRow="1" bandRow="1">
                <a:tableStyleId>{5C22544A-7EE6-4342-B048-85BDC9FD1C3A}</a:tableStyleId>
              </a:tblPr>
              <a:tblGrid>
                <a:gridCol w="4114165"/>
                <a:gridCol w="4114165"/>
              </a:tblGrid>
              <a:tr h="1856105">
                <a:tc>
                  <a:txBody>
                    <a:bodyPr/>
                    <a:p>
                      <a:pPr>
                        <a:buNone/>
                      </a:pPr>
                      <a:r>
                        <a:rPr lang="en-US" altLang="zh-CN" sz="1800" b="0">
                          <a:solidFill>
                            <a:srgbClr val="000000"/>
                          </a:solidFill>
                          <a:latin typeface="Times New Roman" panose="02020603050405020304" charset="0"/>
                          <a:cs typeface="Times New Roman" panose="02020603050405020304" charset="0"/>
                          <a:sym typeface="+mn-ea"/>
                        </a:rPr>
                        <a:t>CMG***MH***MI***MJ***MK***DG***DH***DI***DJ***DK***UG***UH***UI***UJ***UK***E</a:t>
                      </a:r>
                      <a:endParaRPr lang="zh-CN" altLang="en-US" sz="1800" b="0">
                        <a:solidFill>
                          <a:srgbClr val="000000"/>
                        </a:solidFill>
                        <a:latin typeface="Times New Roman" panose="02020603050405020304" charset="0"/>
                        <a:ea typeface="Times New Roman" panose="02020603050405020304" charset="0"/>
                        <a:cs typeface="Times New Roman" panose="02020603050405020304" charset="0"/>
                        <a:sym typeface="+mn-ea"/>
                      </a:endParaRPr>
                    </a:p>
                    <a:p>
                      <a:pPr>
                        <a:buNone/>
                      </a:pPr>
                      <a:endParaRPr lang="zh-CN" altLang="en-US" b="0"/>
                    </a:p>
                  </a:txBody>
                  <a:tcPr>
                    <a:solidFill>
                      <a:schemeClr val="accent1">
                        <a:lumMod val="20000"/>
                        <a:lumOff val="80000"/>
                      </a:schemeClr>
                    </a:solidFill>
                  </a:tcPr>
                </a:tc>
                <a:tc>
                  <a:txBody>
                    <a:bodyPr/>
                    <a:p>
                      <a:pPr>
                        <a:buNone/>
                      </a:pP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服务器端向客户端发送，控制角色运动信息：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C:表示此数据包为角色控制信息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M:</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表示机器人运动范围信息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D</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：表示机器人下指端压力信息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U</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：表示机器人上指端压力信息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G</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：表示拇指信息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H</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：表示食指信息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I</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：表示中指信息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J:</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表示环指信息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K:</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表示小指信息</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E:</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表示数据包结束符</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p>
                      <a:pPr>
                        <a:buNone/>
                      </a:pP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：表示</a:t>
                      </a:r>
                      <a:r>
                        <a:rPr lang="en-US" altLang="zh-CN"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000~999</a:t>
                      </a:r>
                      <a:r>
                        <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控制数据</a:t>
                      </a:r>
                      <a:endParaRPr lang="zh-CN" altLang="en-US" sz="1400" b="0">
                        <a:solidFill>
                          <a:srgbClr val="000000"/>
                        </a:solidFill>
                        <a:latin typeface="宋体" panose="02010600030101010101" pitchFamily="2" charset="-122"/>
                        <a:ea typeface="宋体" panose="02010600030101010101" pitchFamily="2" charset="-122"/>
                        <a:cs typeface="宋体" panose="02010600030101010101" pitchFamily="2" charset="-122"/>
                        <a:sym typeface="+mn-ea"/>
                      </a:endParaRPr>
                    </a:p>
                  </a:txBody>
                  <a:tcPr>
                    <a:solidFill>
                      <a:schemeClr val="accent1">
                        <a:lumMod val="20000"/>
                        <a:lumOff val="8000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wipe(left)">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wipe(left)">
                                      <p:cBhvr>
                                        <p:cTn id="12" dur="500"/>
                                        <p:tgtEl>
                                          <p:spTgt spid="819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801" y="0"/>
            <a:ext cx="9167285"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a:xfrm>
            <a:off x="971550" y="274955"/>
            <a:ext cx="4441825" cy="706120"/>
          </a:xfrm>
        </p:spPr>
        <p:txBody>
          <a:bodyPr>
            <a:normAutofit fontScale="90000"/>
          </a:bodyPr>
          <a:lstStyle/>
          <a:p>
            <a:pPr eaLnBrk="1" hangingPunct="1">
              <a:defRPr/>
            </a:pPr>
            <a:r>
              <a:rPr lang="zh-CN" altLang="en-US" b="1" dirty="0"/>
              <a:t>目前已完成内容</a:t>
            </a:r>
            <a:endParaRPr lang="zh-CN" altLang="en-US" b="1" dirty="0"/>
          </a:p>
        </p:txBody>
      </p:sp>
      <p:sp>
        <p:nvSpPr>
          <p:cNvPr id="8195" name="内容占位符 2"/>
          <p:cNvSpPr>
            <a:spLocks noGrp="1"/>
          </p:cNvSpPr>
          <p:nvPr>
            <p:ph idx="1"/>
          </p:nvPr>
        </p:nvSpPr>
        <p:spPr>
          <a:xfrm>
            <a:off x="448945" y="1362075"/>
            <a:ext cx="8101330" cy="4670425"/>
          </a:xfrm>
        </p:spPr>
        <p:txBody>
          <a:bodyPr>
            <a:normAutofit/>
          </a:bodyPr>
          <a:lstStyle/>
          <a:p>
            <a:pPr>
              <a:lnSpc>
                <a:spcPct val="130000"/>
              </a:lnSpc>
              <a:buFont typeface="Wingdings" panose="05000000000000000000" charset="0"/>
              <a:buChar char=""/>
              <a:defRPr/>
            </a:pPr>
            <a:r>
              <a:rPr lang="en-US" sz="2800" b="1" dirty="0">
                <a:solidFill>
                  <a:schemeClr val="tx2">
                    <a:lumMod val="60000"/>
                    <a:lumOff val="40000"/>
                  </a:schemeClr>
                </a:solidFill>
              </a:rPr>
              <a:t> </a:t>
            </a:r>
            <a:r>
              <a:rPr sz="2800" b="1" dirty="0">
                <a:solidFill>
                  <a:schemeClr val="tx2">
                    <a:lumMod val="60000"/>
                    <a:lumOff val="40000"/>
                  </a:schemeClr>
                </a:solidFill>
              </a:rPr>
              <a:t>游戏的实现</a:t>
            </a:r>
            <a:endParaRPr lang="zh-CN" altLang="en-US" sz="2000" b="1" dirty="0" smtClean="0"/>
          </a:p>
          <a:p>
            <a:pPr>
              <a:lnSpc>
                <a:spcPct val="150000"/>
              </a:lnSpc>
              <a:defRPr/>
            </a:pPr>
            <a:r>
              <a:rPr lang="zh-CN" altLang="en-US" sz="2000" b="1" dirty="0" smtClean="0"/>
              <a:t>依次进行</a:t>
            </a:r>
            <a:r>
              <a:rPr lang="zh-CN" altLang="en-US" sz="2000" b="1" dirty="0" smtClean="0">
                <a:solidFill>
                  <a:srgbClr val="C00000"/>
                </a:solidFill>
              </a:rPr>
              <a:t>角色建模、贴图、动画、特效渲染</a:t>
            </a:r>
            <a:r>
              <a:rPr lang="zh-CN" altLang="en-US" sz="2000" b="1" dirty="0" smtClean="0"/>
              <a:t>等工作，创建多个C#</a:t>
            </a:r>
            <a:r>
              <a:rPr lang="zh-CN" altLang="en-US" sz="2000" b="1" dirty="0" smtClean="0">
                <a:solidFill>
                  <a:srgbClr val="C00000"/>
                </a:solidFill>
              </a:rPr>
              <a:t>脚本</a:t>
            </a:r>
            <a:r>
              <a:rPr lang="zh-CN" altLang="en-US" sz="2000" b="1" dirty="0" smtClean="0"/>
              <a:t>控制角色的运动，检测物体碰撞，实现按钮交互，场景切换等。</a:t>
            </a:r>
            <a:endParaRPr lang="zh-CN" altLang="en-US" sz="2000" b="1" dirty="0" smtClean="0"/>
          </a:p>
          <a:p>
            <a:pPr>
              <a:lnSpc>
                <a:spcPct val="150000"/>
              </a:lnSpc>
              <a:defRPr/>
            </a:pPr>
            <a:endParaRPr lang="zh-CN" altLang="en-US" sz="2000" b="1" dirty="0" smtClean="0"/>
          </a:p>
          <a:p>
            <a:pPr>
              <a:lnSpc>
                <a:spcPct val="150000"/>
              </a:lnSpc>
              <a:defRPr/>
            </a:pPr>
            <a:r>
              <a:rPr lang="zh-CN" altLang="en-US" sz="2000" b="1" dirty="0" smtClean="0"/>
              <a:t>游戏场景提供被动模式、主动模式和单次触发模式的</a:t>
            </a:r>
            <a:r>
              <a:rPr lang="zh-CN" altLang="en-US" sz="2000" b="1" dirty="0" smtClean="0">
                <a:solidFill>
                  <a:srgbClr val="C00000"/>
                </a:solidFill>
              </a:rPr>
              <a:t>多模式训练控制</a:t>
            </a:r>
            <a:r>
              <a:rPr lang="zh-CN" altLang="en-US" sz="2000" b="1" dirty="0" smtClean="0"/>
              <a:t>，每个场景都支持多模式。</a:t>
            </a:r>
            <a:endParaRPr lang="zh-CN" altLang="en-US" sz="2000" b="1" dirty="0" smtClean="0"/>
          </a:p>
          <a:p>
            <a:pPr>
              <a:lnSpc>
                <a:spcPct val="150000"/>
              </a:lnSpc>
              <a:defRPr/>
            </a:pPr>
            <a:endParaRPr lang="zh-CN" altLang="en-US" sz="2000" b="1" dirty="0" smtClean="0"/>
          </a:p>
          <a:p>
            <a:pPr>
              <a:lnSpc>
                <a:spcPct val="150000"/>
              </a:lnSpc>
              <a:defRPr/>
            </a:pPr>
            <a:r>
              <a:rPr lang="zh-CN" altLang="en-US" sz="2000" b="1" dirty="0" smtClean="0"/>
              <a:t>在游戏过程中提供</a:t>
            </a:r>
            <a:r>
              <a:rPr lang="zh-CN" altLang="en-US" sz="2000" b="1" dirty="0" smtClean="0">
                <a:solidFill>
                  <a:srgbClr val="C00000"/>
                </a:solidFill>
              </a:rPr>
              <a:t>声音、文字</a:t>
            </a:r>
            <a:r>
              <a:rPr lang="zh-CN" altLang="en-US" sz="2000" b="1" dirty="0" smtClean="0"/>
              <a:t>显示、</a:t>
            </a:r>
            <a:r>
              <a:rPr lang="zh-CN" altLang="en-US" sz="2000" b="1" dirty="0" smtClean="0">
                <a:solidFill>
                  <a:srgbClr val="C00000"/>
                </a:solidFill>
              </a:rPr>
              <a:t>得分</a:t>
            </a:r>
            <a:r>
              <a:rPr lang="zh-CN" altLang="en-US" sz="2000" b="1" dirty="0" smtClean="0"/>
              <a:t>奖励以及</a:t>
            </a:r>
            <a:r>
              <a:rPr lang="zh-CN" altLang="en-US" sz="2000" b="1" dirty="0" smtClean="0">
                <a:solidFill>
                  <a:srgbClr val="C00000"/>
                </a:solidFill>
              </a:rPr>
              <a:t>渲染效果</a:t>
            </a:r>
            <a:r>
              <a:rPr lang="zh-CN" altLang="en-US" sz="2000" b="1" dirty="0" smtClean="0"/>
              <a:t>进行反馈鼓励，来提高患者在训练过程中的</a:t>
            </a:r>
            <a:r>
              <a:rPr lang="zh-CN" altLang="en-US" sz="2000" b="1" dirty="0" smtClean="0">
                <a:solidFill>
                  <a:srgbClr val="C00000"/>
                </a:solidFill>
              </a:rPr>
              <a:t>注意力和主动性</a:t>
            </a:r>
            <a:r>
              <a:rPr lang="zh-CN" altLang="en-US" sz="2000" b="1" dirty="0" smtClean="0"/>
              <a:t>。</a:t>
            </a:r>
            <a:endParaRPr lang="zh-CN" altLang="en-US" sz="2000" b="1" dirty="0" smtClean="0"/>
          </a:p>
          <a:p>
            <a:pPr>
              <a:lnSpc>
                <a:spcPct val="130000"/>
              </a:lnSpc>
              <a:defRPr/>
            </a:pPr>
            <a:endParaRPr lang="zh-CN" altLang="en-US" sz="2000" b="1" dirty="0" smtClean="0"/>
          </a:p>
          <a:p>
            <a:pPr>
              <a:lnSpc>
                <a:spcPct val="130000"/>
              </a:lnSpc>
              <a:defRPr/>
            </a:pPr>
            <a:endParaRPr lang="zh-CN" altLang="en-US" sz="2000" b="1" dirty="0" smtClean="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wipe(left)">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wipe(left)">
                                      <p:cBhvr>
                                        <p:cTn id="12" dur="500"/>
                                        <p:tgtEl>
                                          <p:spTgt spid="819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wipe(left)">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1713</Words>
  <Application>WPS 演示</Application>
  <PresentationFormat>全屏显示(4:3)</PresentationFormat>
  <Paragraphs>133</Paragraphs>
  <Slides>14</Slides>
  <Notes>12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14</vt:i4>
      </vt:variant>
    </vt:vector>
  </HeadingPairs>
  <TitlesOfParts>
    <vt:vector size="25" baseType="lpstr">
      <vt:lpstr>Arial</vt:lpstr>
      <vt:lpstr>宋体</vt:lpstr>
      <vt:lpstr>Wingdings</vt:lpstr>
      <vt:lpstr>楷体</vt:lpstr>
      <vt:lpstr>Calibri</vt:lpstr>
      <vt:lpstr>Wingdings</vt:lpstr>
      <vt:lpstr>楷体_GB2312</vt:lpstr>
      <vt:lpstr>微软雅黑</vt:lpstr>
      <vt:lpstr>Arial Unicode MS</vt:lpstr>
      <vt:lpstr>Times New Roman</vt:lpstr>
      <vt:lpstr>Office 主题</vt:lpstr>
      <vt:lpstr>PowerPoint 演示文稿</vt:lpstr>
      <vt:lpstr>目录</vt:lpstr>
      <vt:lpstr>研究背景</vt:lpstr>
      <vt:lpstr>研究内容</vt:lpstr>
      <vt:lpstr>研究内容</vt:lpstr>
      <vt:lpstr>目前已完成内容</vt:lpstr>
      <vt:lpstr>目前已完成内容</vt:lpstr>
      <vt:lpstr>目前已完成内容</vt:lpstr>
      <vt:lpstr>目前已完成内容</vt:lpstr>
      <vt:lpstr>目前已完成内容</vt:lpstr>
      <vt:lpstr>目前已完成内容</vt:lpstr>
      <vt:lpstr>研究计划</vt:lpstr>
      <vt:lpstr>下一步研究内容</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Administrator</cp:lastModifiedBy>
  <cp:revision>419</cp:revision>
  <dcterms:created xsi:type="dcterms:W3CDTF">2016-12-08T07:04:00Z</dcterms:created>
  <dcterms:modified xsi:type="dcterms:W3CDTF">2017-12-28T14:31:26Z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2052-10.1.0.7022</vt:lpwstr>
  </property>
</Properties>
</file>

<file path=docProps/thumbnail.jpeg>
</file>